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79"/>
  </p:notesMasterIdLst>
  <p:handoutMasterIdLst>
    <p:handoutMasterId r:id="rId80"/>
  </p:handoutMasterIdLst>
  <p:sldIdLst>
    <p:sldId id="279" r:id="rId3"/>
    <p:sldId id="326" r:id="rId4"/>
    <p:sldId id="287" r:id="rId5"/>
    <p:sldId id="290" r:id="rId6"/>
    <p:sldId id="291" r:id="rId7"/>
    <p:sldId id="295" r:id="rId8"/>
    <p:sldId id="299" r:id="rId9"/>
    <p:sldId id="296" r:id="rId10"/>
    <p:sldId id="297" r:id="rId11"/>
    <p:sldId id="298" r:id="rId12"/>
    <p:sldId id="300" r:id="rId13"/>
    <p:sldId id="301" r:id="rId14"/>
    <p:sldId id="302" r:id="rId15"/>
    <p:sldId id="303" r:id="rId16"/>
    <p:sldId id="304" r:id="rId17"/>
    <p:sldId id="305" r:id="rId18"/>
    <p:sldId id="293" r:id="rId19"/>
    <p:sldId id="292" r:id="rId20"/>
    <p:sldId id="306" r:id="rId21"/>
    <p:sldId id="307" r:id="rId22"/>
    <p:sldId id="308" r:id="rId23"/>
    <p:sldId id="309" r:id="rId24"/>
    <p:sldId id="310" r:id="rId25"/>
    <p:sldId id="311" r:id="rId26"/>
    <p:sldId id="313" r:id="rId27"/>
    <p:sldId id="319" r:id="rId28"/>
    <p:sldId id="320" r:id="rId29"/>
    <p:sldId id="321" r:id="rId30"/>
    <p:sldId id="312" r:id="rId31"/>
    <p:sldId id="322" r:id="rId32"/>
    <p:sldId id="327" r:id="rId33"/>
    <p:sldId id="323" r:id="rId34"/>
    <p:sldId id="324" r:id="rId35"/>
    <p:sldId id="328" r:id="rId36"/>
    <p:sldId id="330" r:id="rId37"/>
    <p:sldId id="329" r:id="rId38"/>
    <p:sldId id="331" r:id="rId39"/>
    <p:sldId id="332" r:id="rId40"/>
    <p:sldId id="341" r:id="rId41"/>
    <p:sldId id="333" r:id="rId42"/>
    <p:sldId id="351" r:id="rId43"/>
    <p:sldId id="362" r:id="rId44"/>
    <p:sldId id="363" r:id="rId45"/>
    <p:sldId id="317" r:id="rId46"/>
    <p:sldId id="318" r:id="rId47"/>
    <p:sldId id="339" r:id="rId48"/>
    <p:sldId id="334" r:id="rId49"/>
    <p:sldId id="335" r:id="rId50"/>
    <p:sldId id="338" r:id="rId51"/>
    <p:sldId id="340" r:id="rId52"/>
    <p:sldId id="343" r:id="rId53"/>
    <p:sldId id="344" r:id="rId54"/>
    <p:sldId id="348" r:id="rId55"/>
    <p:sldId id="345" r:id="rId56"/>
    <p:sldId id="349" r:id="rId57"/>
    <p:sldId id="342" r:id="rId58"/>
    <p:sldId id="346" r:id="rId59"/>
    <p:sldId id="347" r:id="rId60"/>
    <p:sldId id="350" r:id="rId61"/>
    <p:sldId id="352" r:id="rId62"/>
    <p:sldId id="353" r:id="rId63"/>
    <p:sldId id="354" r:id="rId64"/>
    <p:sldId id="366" r:id="rId65"/>
    <p:sldId id="355" r:id="rId66"/>
    <p:sldId id="356" r:id="rId67"/>
    <p:sldId id="357" r:id="rId68"/>
    <p:sldId id="358" r:id="rId69"/>
    <p:sldId id="359" r:id="rId70"/>
    <p:sldId id="360" r:id="rId71"/>
    <p:sldId id="361" r:id="rId72"/>
    <p:sldId id="367" r:id="rId73"/>
    <p:sldId id="368" r:id="rId74"/>
    <p:sldId id="369" r:id="rId75"/>
    <p:sldId id="370" r:id="rId76"/>
    <p:sldId id="364" r:id="rId77"/>
    <p:sldId id="365" r:id="rId78"/>
  </p:sldIdLst>
  <p:sldSz cx="12188825" cy="6858000"/>
  <p:notesSz cx="6797675" cy="9926638"/>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Default Section" id="{5FCD324A-2E0F-428C-970E-3698B8CA344A}">
          <p14:sldIdLst>
            <p14:sldId id="279"/>
            <p14:sldId id="326"/>
          </p14:sldIdLst>
        </p14:section>
        <p14:section name="Untitled Section" id="{425B0715-CD5B-4A7E-A12B-28A2590337A7}">
          <p14:sldIdLst>
            <p14:sldId id="287"/>
            <p14:sldId id="290"/>
            <p14:sldId id="291"/>
            <p14:sldId id="295"/>
            <p14:sldId id="299"/>
            <p14:sldId id="296"/>
            <p14:sldId id="297"/>
            <p14:sldId id="298"/>
            <p14:sldId id="300"/>
            <p14:sldId id="301"/>
            <p14:sldId id="302"/>
            <p14:sldId id="303"/>
            <p14:sldId id="304"/>
            <p14:sldId id="305"/>
            <p14:sldId id="293"/>
            <p14:sldId id="292"/>
            <p14:sldId id="306"/>
            <p14:sldId id="307"/>
            <p14:sldId id="308"/>
            <p14:sldId id="309"/>
            <p14:sldId id="310"/>
            <p14:sldId id="311"/>
            <p14:sldId id="313"/>
            <p14:sldId id="319"/>
            <p14:sldId id="320"/>
            <p14:sldId id="321"/>
            <p14:sldId id="312"/>
            <p14:sldId id="322"/>
            <p14:sldId id="327"/>
            <p14:sldId id="323"/>
            <p14:sldId id="324"/>
            <p14:sldId id="328"/>
            <p14:sldId id="330"/>
            <p14:sldId id="329"/>
            <p14:sldId id="331"/>
            <p14:sldId id="332"/>
            <p14:sldId id="341"/>
            <p14:sldId id="333"/>
            <p14:sldId id="351"/>
            <p14:sldId id="362"/>
            <p14:sldId id="363"/>
            <p14:sldId id="317"/>
            <p14:sldId id="318"/>
            <p14:sldId id="339"/>
            <p14:sldId id="334"/>
            <p14:sldId id="335"/>
            <p14:sldId id="338"/>
            <p14:sldId id="340"/>
            <p14:sldId id="343"/>
            <p14:sldId id="344"/>
            <p14:sldId id="348"/>
            <p14:sldId id="345"/>
            <p14:sldId id="349"/>
            <p14:sldId id="342"/>
            <p14:sldId id="346"/>
            <p14:sldId id="347"/>
            <p14:sldId id="350"/>
            <p14:sldId id="352"/>
            <p14:sldId id="353"/>
            <p14:sldId id="354"/>
            <p14:sldId id="366"/>
            <p14:sldId id="355"/>
            <p14:sldId id="356"/>
            <p14:sldId id="357"/>
            <p14:sldId id="358"/>
            <p14:sldId id="359"/>
            <p14:sldId id="360"/>
            <p14:sldId id="361"/>
            <p14:sldId id="367"/>
            <p14:sldId id="368"/>
            <p14:sldId id="369"/>
            <p14:sldId id="370"/>
            <p14:sldId id="364"/>
            <p14:sldId id="365"/>
          </p14:sldIdLst>
        </p14:section>
      </p14:sectionLst>
    </p:ext>
    <p:ext uri="{EFAFB233-063F-42B5-8137-9DF3F51BA10A}">
      <p15:sldGuideLst xmlns="" xmlns:p15="http://schemas.microsoft.com/office/powerpoint/2012/main">
        <p15:guide id="1" orient="horz" pos="2160">
          <p15:clr>
            <a:srgbClr val="A4A3A4"/>
          </p15:clr>
        </p15:guide>
        <p15:guide id="6" pos="3839">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615" autoAdjust="0"/>
    <p:restoredTop sz="86364" autoAdjust="0"/>
  </p:normalViewPr>
  <p:slideViewPr>
    <p:cSldViewPr>
      <p:cViewPr varScale="1">
        <p:scale>
          <a:sx n="112" d="100"/>
          <a:sy n="112" d="100"/>
        </p:scale>
        <p:origin x="-456" y="-90"/>
      </p:cViewPr>
      <p:guideLst>
        <p:guide orient="horz" pos="2160"/>
        <p:guide pos="3839"/>
      </p:guideLst>
    </p:cSldViewPr>
  </p:slideViewPr>
  <p:outlineViewPr>
    <p:cViewPr>
      <p:scale>
        <a:sx n="33" d="100"/>
        <a:sy n="33" d="100"/>
      </p:scale>
      <p:origin x="258" y="311328"/>
    </p:cViewPr>
  </p:outlineViewPr>
  <p:notesTextViewPr>
    <p:cViewPr>
      <p:scale>
        <a:sx n="1" d="1"/>
        <a:sy n="1" d="1"/>
      </p:scale>
      <p:origin x="0" y="0"/>
    </p:cViewPr>
  </p:notesTextViewPr>
  <p:sorterViewPr>
    <p:cViewPr>
      <p:scale>
        <a:sx n="66" d="100"/>
        <a:sy n="66" d="100"/>
      </p:scale>
      <p:origin x="0" y="0"/>
    </p:cViewPr>
  </p:sorterViewPr>
  <p:notesViewPr>
    <p:cSldViewPr showGuides="1">
      <p:cViewPr varScale="1">
        <p:scale>
          <a:sx n="63" d="100"/>
          <a:sy n="63" d="100"/>
        </p:scale>
        <p:origin x="2838" y="108"/>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954C6E1-AF92-4FB7-A013-0B520EBC30AE}" type="datetimeFigureOut">
              <a:rPr lang="en-US"/>
              <a:pPr/>
              <a:t>4/19/2016</a:t>
            </a:fld>
            <a:endParaRPr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A52D9BF-D574-4807-B36C-9E2A025BE826}" type="slidenum">
              <a:rPr/>
              <a:pPr/>
              <a:t>‹#›</a:t>
            </a:fld>
            <a:endParaRPr dirty="0"/>
          </a:p>
        </p:txBody>
      </p:sp>
    </p:spTree>
    <p:extLst>
      <p:ext uri="{BB962C8B-B14F-4D97-AF65-F5344CB8AC3E}">
        <p14:creationId xmlns=""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5C10850-0874-4A61-99B4-D613C5E8D9EA}" type="datetimeFigureOut">
              <a:rPr lang="en-US"/>
              <a:pPr/>
              <a:t>4/19/2016</a:t>
            </a:fld>
            <a:endParaRPr dirty="0"/>
          </a:p>
        </p:txBody>
      </p:sp>
      <p:sp>
        <p:nvSpPr>
          <p:cNvPr id="4" name="Slide Image Placeholder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E11EC53-F507-411E-9ADC-FBCFECE09D3D}" type="slidenum">
              <a:rPr/>
              <a:pPr/>
              <a:t>‹#›</a:t>
            </a:fld>
            <a:endParaRPr dirty="0"/>
          </a:p>
        </p:txBody>
      </p:sp>
    </p:spTree>
    <p:extLst>
      <p:ext uri="{BB962C8B-B14F-4D97-AF65-F5344CB8AC3E}">
        <p14:creationId xmlns=""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3" name="Subtitle 2"/>
          <p:cNvSpPr>
            <a:spLocks noGrp="1"/>
          </p:cNvSpPr>
          <p:nvPr>
            <p:ph type="subTitle" idx="1"/>
          </p:nvPr>
        </p:nvSpPr>
        <p:spPr>
          <a:xfrm>
            <a:off x="1218883" y="4140200"/>
            <a:ext cx="9751060" cy="1016000"/>
          </a:xfrm>
        </p:spPr>
        <p:txBody>
          <a:bodyPr>
            <a:normAutofit/>
          </a:bodyPr>
          <a:lstStyle>
            <a:lvl1pPr marL="0" indent="0" algn="ctr">
              <a:spcBef>
                <a:spcPts val="0"/>
              </a:spcBef>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905001"/>
            <a:ext cx="12188825" cy="214825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lnSpc>
                <a:spcPct val="90000"/>
              </a:lnSpc>
            </a:pPr>
            <a:endParaRPr sz="3200" dirty="0">
              <a:solidFill>
                <a:schemeClr val="tx2"/>
              </a:solidFill>
            </a:endParaRPr>
          </a:p>
        </p:txBody>
      </p:sp>
      <p:sp>
        <p:nvSpPr>
          <p:cNvPr id="2" name="Title 1"/>
          <p:cNvSpPr>
            <a:spLocks noGrp="1"/>
          </p:cNvSpPr>
          <p:nvPr>
            <p:ph type="ctrTitle"/>
          </p:nvPr>
        </p:nvSpPr>
        <p:spPr>
          <a:xfrm>
            <a:off x="1218883" y="1905002"/>
            <a:ext cx="9751060" cy="2147926"/>
          </a:xfrm>
        </p:spPr>
        <p:txBody>
          <a:bodyPr anchor="ctr">
            <a:normAutofit/>
          </a:bodyPr>
          <a:lstStyle>
            <a:lvl1pPr algn="ctr">
              <a:defRPr sz="4400" cap="all" normalizeH="0" baseline="0"/>
            </a:lvl1pPr>
          </a:lstStyle>
          <a:p>
            <a:r>
              <a:rPr lang="en-US"/>
              <a:t>Click to edit Master title style</a:t>
            </a:r>
            <a:endParaRPr/>
          </a:p>
        </p:txBody>
      </p:sp>
    </p:spTree>
  </p:cSld>
  <p:clrMapOvr>
    <a:masterClrMapping/>
  </p:clrMapOvr>
  <p:transition spd="med" advTm="15000">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 name="Title 1"/>
          <p:cNvSpPr>
            <a:spLocks noGrp="1"/>
          </p:cNvSpPr>
          <p:nvPr>
            <p:ph type="title"/>
          </p:nvPr>
        </p:nvSpPr>
        <p:spPr>
          <a:xfrm>
            <a:off x="7821163" y="482600"/>
            <a:ext cx="3961368" cy="1422400"/>
          </a:xfrm>
        </p:spPr>
        <p:txBody>
          <a:bodyPr anchor="b" anchorCtr="0">
            <a:normAutofit/>
          </a:bodyPr>
          <a:lstStyle>
            <a:lvl1pPr algn="l">
              <a:defRPr sz="3200" b="0"/>
            </a:lvl1pPr>
          </a:lstStyle>
          <a:p>
            <a:r>
              <a:rPr lang="en-US"/>
              <a:t>Click to edit Master title style</a:t>
            </a:r>
            <a:endParaRPr/>
          </a:p>
        </p:txBody>
      </p:sp>
      <p:sp>
        <p:nvSpPr>
          <p:cNvPr id="3" name="Picture Placeholder 2"/>
          <p:cNvSpPr>
            <a:spLocks noGrp="1"/>
          </p:cNvSpPr>
          <p:nvPr>
            <p:ph type="pic" idx="1"/>
          </p:nvPr>
        </p:nvSpPr>
        <p:spPr>
          <a:xfrm>
            <a:off x="507868" y="482600"/>
            <a:ext cx="6602281" cy="5842001"/>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dirty="0"/>
              <a:t>Click icon to add picture</a:t>
            </a:r>
            <a:endParaRPr dirty="0"/>
          </a:p>
        </p:txBody>
      </p:sp>
      <p:sp>
        <p:nvSpPr>
          <p:cNvPr id="4" name="Text Placeholder 3"/>
          <p:cNvSpPr>
            <a:spLocks noGrp="1"/>
          </p:cNvSpPr>
          <p:nvPr>
            <p:ph type="body" sz="half" idx="2"/>
          </p:nvPr>
        </p:nvSpPr>
        <p:spPr>
          <a:xfrm>
            <a:off x="7821163" y="2108200"/>
            <a:ext cx="3961368" cy="426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Tree>
    <p:extLst>
      <p:ext uri="{BB962C8B-B14F-4D97-AF65-F5344CB8AC3E}">
        <p14:creationId xmlns="" xmlns:p14="http://schemas.microsoft.com/office/powerpoint/2010/main" val="2076303992"/>
      </p:ext>
    </p:extLst>
  </p:cSld>
  <p:clrMapOvr>
    <a:masterClrMapping/>
  </p:clrMapOvr>
  <p:transition spd="med" advTm="15000">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669581">
              <a:defRPr baseline="0"/>
            </a:lvl6pPr>
            <a:lvl7pPr marL="2669581">
              <a:defRPr baseline="0"/>
            </a:lvl7pPr>
            <a:lvl8pPr marL="2669581">
              <a:defRPr baseline="0"/>
            </a:lvl8pPr>
            <a:lvl9pPr marL="2669581">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B9B9059-F1D6-41D0-95CF-D21CAA096B3A}" type="datetimeFigureOut">
              <a:rPr lang="en-US"/>
              <a:pPr/>
              <a:t>4/19/2016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E5FD5434-F838-4DD4-A17B-1CB1A1850DF4}" type="slidenum">
              <a:rPr/>
              <a:pPr/>
              <a:t>‹#›</a:t>
            </a:fld>
            <a:endParaRPr dirty="0"/>
          </a:p>
        </p:txBody>
      </p:sp>
    </p:spTree>
  </p:cSld>
  <p:clrMapOvr>
    <a:masterClrMapping/>
  </p:clrMapOvr>
  <p:transition spd="med" advTm="15000">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40043" y="482599"/>
            <a:ext cx="1843982" cy="57912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14162" y="482599"/>
            <a:ext cx="9040045" cy="5791201"/>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B9B9059-F1D6-41D0-95CF-D21CAA096B3A}" type="datetimeFigureOut">
              <a:rPr lang="en-US"/>
              <a:pPr/>
              <a:t>4/19/2016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E5FD5434-F838-4DD4-A17B-1CB1A1850DF4}" type="slidenum">
              <a:rPr/>
              <a:pPr/>
              <a:t>‹#›</a:t>
            </a:fld>
            <a:endParaRPr dirty="0"/>
          </a:p>
        </p:txBody>
      </p:sp>
    </p:spTree>
  </p:cSld>
  <p:clrMapOvr>
    <a:masterClrMapping/>
  </p:clrMapOvr>
  <p:transition spd="med" advTm="15000">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B9B9059-F1D6-41D0-95CF-D21CAA096B3A}" type="datetimeFigureOut">
              <a:rPr lang="en-US"/>
              <a:pPr/>
              <a:t>4/19/2016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E5FD5434-F838-4DD4-A17B-1CB1A1850DF4}" type="slidenum">
              <a:rPr/>
              <a:pPr/>
              <a:t>‹#›</a:t>
            </a:fld>
            <a:endParaRPr dirty="0"/>
          </a:p>
        </p:txBody>
      </p:sp>
    </p:spTree>
  </p:cSld>
  <p:clrMapOvr>
    <a:masterClrMapping/>
  </p:clrMapOvr>
  <p:transition spd="med" advTm="15000">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 name="Title 1"/>
          <p:cNvSpPr>
            <a:spLocks noGrp="1"/>
          </p:cNvSpPr>
          <p:nvPr>
            <p:ph type="title"/>
          </p:nvPr>
        </p:nvSpPr>
        <p:spPr>
          <a:xfrm>
            <a:off x="1218883" y="1524000"/>
            <a:ext cx="9751060" cy="1992597"/>
          </a:xfrm>
        </p:spPr>
        <p:txBody>
          <a:bodyPr anchor="b" anchorCtr="0">
            <a:noAutofit/>
          </a:bodyPr>
          <a:lstStyle>
            <a:lvl1pPr algn="ctr">
              <a:defRPr sz="4400" b="0" cap="all" baseline="0"/>
            </a:lvl1pPr>
          </a:lstStyle>
          <a:p>
            <a:r>
              <a:rPr lang="en-US"/>
              <a:t>Click to edit Master title style</a:t>
            </a:r>
            <a:endParaRPr/>
          </a:p>
        </p:txBody>
      </p:sp>
      <p:sp>
        <p:nvSpPr>
          <p:cNvPr id="3" name="Text Placeholder 2"/>
          <p:cNvSpPr>
            <a:spLocks noGrp="1"/>
          </p:cNvSpPr>
          <p:nvPr>
            <p:ph type="body" idx="1"/>
          </p:nvPr>
        </p:nvSpPr>
        <p:spPr>
          <a:xfrm>
            <a:off x="1218883" y="3632200"/>
            <a:ext cx="9751060" cy="1016000"/>
          </a:xfrm>
        </p:spPr>
        <p:txBody>
          <a:bodyPr anchor="t" anchorCtr="0">
            <a:noAutofit/>
          </a:bodyPr>
          <a:lstStyle>
            <a:lvl1pPr marL="0" indent="0" algn="ctr">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9B9059-F1D6-41D0-95CF-D21CAA096B3A}" type="datetimeFigureOut">
              <a:rPr lang="en-US"/>
              <a:pPr/>
              <a:t>4/19/2016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E5FD5434-F838-4DD4-A17B-1CB1A1850DF4}" type="slidenum">
              <a:rPr/>
              <a:pPr/>
              <a:t>‹#›</a:t>
            </a:fld>
            <a:endParaRPr dirty="0"/>
          </a:p>
        </p:txBody>
      </p:sp>
    </p:spTree>
  </p:cSld>
  <p:clrMapOvr>
    <a:masterClrMapping/>
  </p:clrMapOvr>
  <p:transition spd="med" advTm="15000">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162" y="1803401"/>
            <a:ext cx="4977104" cy="4470400"/>
          </a:xfrm>
        </p:spPr>
        <p:txBody>
          <a:bodyPr>
            <a:normAutofit/>
          </a:bodyPr>
          <a:lstStyle>
            <a:lvl1pPr>
              <a:defRPr sz="2400"/>
            </a:lvl1pPr>
            <a:lvl2pPr>
              <a:defRPr sz="2000"/>
            </a:lvl2pPr>
            <a:lvl3pPr>
              <a:defRPr sz="1800"/>
            </a:lvl3pPr>
            <a:lvl4pPr>
              <a:defRPr sz="1600"/>
            </a:lvl4pPr>
            <a:lvl5pPr>
              <a:defRPr sz="1400"/>
            </a:lvl5pPr>
            <a:lvl6pPr>
              <a:defRPr sz="1400"/>
            </a:lvl6pPr>
            <a:lvl7pPr marL="2669581">
              <a:defRPr sz="1400"/>
            </a:lvl7pPr>
            <a:lvl8pPr marL="2669581">
              <a:defRPr sz="1400"/>
            </a:lvl8pPr>
            <a:lvl9pPr marL="2669581">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97559" y="1803401"/>
            <a:ext cx="4977104" cy="4470400"/>
          </a:xfrm>
        </p:spPr>
        <p:txBody>
          <a:bodyPr>
            <a:normAutofit/>
          </a:bodyPr>
          <a:lstStyle>
            <a:lvl1pPr>
              <a:defRPr sz="2400"/>
            </a:lvl1pPr>
            <a:lvl2pPr>
              <a:defRPr sz="2000"/>
            </a:lvl2pPr>
            <a:lvl3pPr>
              <a:defRPr sz="1800"/>
            </a:lvl3pPr>
            <a:lvl4pPr>
              <a:defRPr sz="1600"/>
            </a:lvl4pPr>
            <a:lvl5pPr>
              <a:defRPr sz="1400"/>
            </a:lvl5pPr>
            <a:lvl6pPr marL="2669581">
              <a:defRPr sz="1400" baseline="0"/>
            </a:lvl6pPr>
            <a:lvl7pPr marL="2669581">
              <a:defRPr sz="1400" baseline="0"/>
            </a:lvl7pPr>
            <a:lvl8pPr marL="2669581">
              <a:defRPr sz="1400" baseline="0"/>
            </a:lvl8pPr>
            <a:lvl9pPr marL="2669581">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3B9B9059-F1D6-41D0-95CF-D21CAA096B3A}" type="datetimeFigureOut">
              <a:rPr lang="en-US"/>
              <a:pPr/>
              <a:t>4/19/2016</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E5FD5434-F838-4DD4-A17B-1CB1A1850DF4}" type="slidenum">
              <a:rPr/>
              <a:pPr/>
              <a:t>‹#›</a:t>
            </a:fld>
            <a:endParaRPr dirty="0"/>
          </a:p>
        </p:txBody>
      </p:sp>
    </p:spTree>
  </p:cSld>
  <p:clrMapOvr>
    <a:masterClrMapping/>
  </p:clrMapOvr>
  <p:transition spd="med" advTm="15000">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14162"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914162"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a:lvl8pPr>
            <a:lvl9pPr marL="2669581">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97559"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297559"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baseline="0"/>
            </a:lvl8pPr>
            <a:lvl9pPr marL="2669581">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3B9B9059-F1D6-41D0-95CF-D21CAA096B3A}" type="datetimeFigureOut">
              <a:rPr lang="en-US"/>
              <a:pPr/>
              <a:t>4/19/2016</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E5FD5434-F838-4DD4-A17B-1CB1A1850DF4}" type="slidenum">
              <a:rPr/>
              <a:pPr/>
              <a:t>‹#›</a:t>
            </a:fld>
            <a:endParaRPr dirty="0"/>
          </a:p>
        </p:txBody>
      </p:sp>
    </p:spTree>
  </p:cSld>
  <p:clrMapOvr>
    <a:masterClrMapping/>
  </p:clrMapOvr>
  <p:transition spd="med" advTm="15000">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3B9B9059-F1D6-41D0-95CF-D21CAA096B3A}" type="datetimeFigureOut">
              <a:rPr lang="en-US"/>
              <a:pPr/>
              <a:t>4/19/2016</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E5FD5434-F838-4DD4-A17B-1CB1A1850DF4}" type="slidenum">
              <a:rPr/>
              <a:pPr/>
              <a:t>‹#›</a:t>
            </a:fld>
            <a:endParaRPr dirty="0"/>
          </a:p>
        </p:txBody>
      </p:sp>
    </p:spTree>
  </p:cSld>
  <p:clrMapOvr>
    <a:masterClrMapping/>
  </p:clrMapOvr>
  <p:transition spd="med" advTm="15000">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advTm="15000">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 name="Title 1"/>
          <p:cNvSpPr>
            <a:spLocks noGrp="1"/>
          </p:cNvSpPr>
          <p:nvPr>
            <p:ph type="title"/>
          </p:nvPr>
        </p:nvSpPr>
        <p:spPr>
          <a:xfrm>
            <a:off x="7821163" y="482600"/>
            <a:ext cx="3961368" cy="1422400"/>
          </a:xfrm>
        </p:spPr>
        <p:txBody>
          <a:bodyPr anchor="b">
            <a:no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bwMode="white">
          <a:xfrm>
            <a:off x="507868" y="482600"/>
            <a:ext cx="6602280" cy="5842001"/>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821163" y="2108200"/>
            <a:ext cx="3961368" cy="4267200"/>
          </a:xfrm>
        </p:spPr>
        <p:txBody>
          <a:bodyPr anchor="t" anchorCtr="0">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Tree>
  </p:cSld>
  <p:clrMapOvr>
    <a:masterClrMapping/>
  </p:clrMapOvr>
  <p:transition spd="med" advTm="15000">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9" name="Rectangle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 name="Title 1"/>
          <p:cNvSpPr>
            <a:spLocks noGrp="1"/>
          </p:cNvSpPr>
          <p:nvPr>
            <p:ph type="title"/>
          </p:nvPr>
        </p:nvSpPr>
        <p:spPr>
          <a:xfrm>
            <a:off x="6399133" y="1905000"/>
            <a:ext cx="5180251" cy="1727200"/>
          </a:xfrm>
        </p:spPr>
        <p:txBody>
          <a:bodyPr anchor="b" anchorCtr="0">
            <a:normAutofit/>
          </a:bodyPr>
          <a:lstStyle>
            <a:lvl1pPr algn="l">
              <a:defRPr sz="3200" b="0"/>
            </a:lvl1pPr>
          </a:lstStyle>
          <a:p>
            <a:r>
              <a:rPr lang="en-US"/>
              <a:t>Click to edit Master title style</a:t>
            </a:r>
            <a:endParaRPr/>
          </a:p>
        </p:txBody>
      </p:sp>
      <p:sp>
        <p:nvSpPr>
          <p:cNvPr id="3" name="Picture Placeholder 2"/>
          <p:cNvSpPr>
            <a:spLocks noGrp="1"/>
          </p:cNvSpPr>
          <p:nvPr>
            <p:ph type="pic" idx="1"/>
          </p:nvPr>
        </p:nvSpPr>
        <p:spPr>
          <a:xfrm>
            <a:off x="507869" y="482601"/>
            <a:ext cx="5077859" cy="5862706"/>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dirty="0"/>
              <a:t>Click icon to add picture</a:t>
            </a:r>
            <a:endParaRPr dirty="0"/>
          </a:p>
        </p:txBody>
      </p:sp>
      <p:sp>
        <p:nvSpPr>
          <p:cNvPr id="4" name="Text Placeholder 3"/>
          <p:cNvSpPr>
            <a:spLocks noGrp="1"/>
          </p:cNvSpPr>
          <p:nvPr>
            <p:ph type="body" sz="half" idx="2"/>
          </p:nvPr>
        </p:nvSpPr>
        <p:spPr>
          <a:xfrm>
            <a:off x="6399133" y="3733800"/>
            <a:ext cx="5180251" cy="172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Tree>
  </p:cSld>
  <p:clrMapOvr>
    <a:masterClrMapping/>
  </p:clrMapOvr>
  <p:transition spd="med" advTm="15000">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162" y="482600"/>
            <a:ext cx="10360501" cy="1219200"/>
          </a:xfrm>
          <a:prstGeom prst="rect">
            <a:avLst/>
          </a:prstGeom>
          <a:effectLst/>
        </p:spPr>
        <p:txBody>
          <a:bodyPr vert="horz" lIns="121899" tIns="60949" rIns="121899" bIns="60949" rtlCol="0" anchor="b" anchorCtr="0">
            <a:normAutofit/>
          </a:bodyPr>
          <a:lstStyle/>
          <a:p>
            <a:r>
              <a:rPr lang="en-US"/>
              <a:t>Click to edit Master title style</a:t>
            </a:r>
            <a:endParaRPr/>
          </a:p>
        </p:txBody>
      </p:sp>
      <p:sp>
        <p:nvSpPr>
          <p:cNvPr id="3" name="Text Placeholder 2"/>
          <p:cNvSpPr>
            <a:spLocks noGrp="1"/>
          </p:cNvSpPr>
          <p:nvPr>
            <p:ph type="body" idx="1"/>
          </p:nvPr>
        </p:nvSpPr>
        <p:spPr>
          <a:xfrm>
            <a:off x="914162" y="1803401"/>
            <a:ext cx="10360501"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r">
              <a:defRPr sz="1100">
                <a:solidFill>
                  <a:schemeClr val="tx1"/>
                </a:solidFill>
              </a:defRPr>
            </a:lvl1pPr>
          </a:lstStyle>
          <a:p>
            <a:fld id="{3B9B9059-F1D6-41D0-95CF-D21CAA096B3A}" type="datetimeFigureOut">
              <a:rPr lang="en-US"/>
              <a:pPr/>
              <a:t>4/19/2016</a:t>
            </a:fld>
            <a:endParaRPr dirty="0"/>
          </a:p>
        </p:txBody>
      </p:sp>
      <p:sp>
        <p:nvSpPr>
          <p:cNvPr id="5" name="Footer Placeholder 4"/>
          <p:cNvSpPr>
            <a:spLocks noGrp="1"/>
          </p:cNvSpPr>
          <p:nvPr>
            <p:ph type="ftr" sz="quarter" idx="3"/>
          </p:nvPr>
        </p:nvSpPr>
        <p:spPr>
          <a:xfrm>
            <a:off x="914162" y="6375400"/>
            <a:ext cx="7414869" cy="195072"/>
          </a:xfrm>
          <a:prstGeom prst="rect">
            <a:avLst/>
          </a:prstGeom>
        </p:spPr>
        <p:txBody>
          <a:bodyPr vert="horz" lIns="121899" tIns="60949" rIns="121899" bIns="60949" rtlCol="0" anchor="ctr"/>
          <a:lstStyle>
            <a:lvl1pPr algn="l">
              <a:defRPr sz="1100">
                <a:solidFill>
                  <a:schemeClr val="tx1"/>
                </a:solidFill>
              </a:defRPr>
            </a:lvl1pPr>
          </a:lstStyle>
          <a:p>
            <a:endParaRPr dirty="0"/>
          </a:p>
        </p:txBody>
      </p:sp>
      <p:sp>
        <p:nvSpPr>
          <p:cNvPr id="6" name="Slide Number Placeholder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r">
              <a:defRPr sz="1100">
                <a:solidFill>
                  <a:schemeClr val="tx1"/>
                </a:solidFill>
              </a:defRPr>
            </a:lvl1pPr>
          </a:lstStyle>
          <a:p>
            <a:fld id="{E5FD5434-F838-4DD4-A17B-1CB1A1850DF4}" type="slidenum">
              <a:rPr/>
              <a:pPr/>
              <a:t>‹#›</a:t>
            </a:fld>
            <a:endParaRPr dirty="0"/>
          </a:p>
        </p:txBody>
      </p:sp>
    </p:spTree>
  </p:cSld>
  <p:clrMap bg1="dk1" tx1="lt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82" r:id="rId10"/>
    <p:sldLayoutId id="2147483678" r:id="rId11"/>
    <p:sldLayoutId id="2147483679" r:id="rId12"/>
  </p:sldLayoutIdLst>
  <p:transition spd="med" advTm="15000">
    <p:fade thruBlk="1"/>
  </p:transition>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8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18883" y="4293096"/>
            <a:ext cx="9751060" cy="1296144"/>
          </a:xfrm>
        </p:spPr>
        <p:txBody>
          <a:bodyPr>
            <a:normAutofit fontScale="92500" lnSpcReduction="10000"/>
          </a:bodyPr>
          <a:lstStyle/>
          <a:p>
            <a:pPr>
              <a:lnSpc>
                <a:spcPct val="110000"/>
              </a:lnSpc>
            </a:pPr>
            <a:r>
              <a:rPr lang="en-US" sz="3200" dirty="0">
                <a:latin typeface="Gill Sans MT" panose="020B0502020104020203" pitchFamily="34" charset="0"/>
              </a:rPr>
              <a:t>Information Evening ~ Season 2016</a:t>
            </a:r>
          </a:p>
          <a:p>
            <a:pPr>
              <a:lnSpc>
                <a:spcPct val="150000"/>
              </a:lnSpc>
            </a:pPr>
            <a:r>
              <a:rPr lang="en-US" sz="3500" dirty="0">
                <a:latin typeface="AR BERKLEY" panose="02000000000000000000" pitchFamily="2" charset="0"/>
              </a:rPr>
              <a:t>For Junior Coaches &amp; Managers</a:t>
            </a:r>
          </a:p>
          <a:p>
            <a:pPr>
              <a:lnSpc>
                <a:spcPct val="150000"/>
              </a:lnSpc>
            </a:pPr>
            <a:endParaRPr lang="en-US" dirty="0"/>
          </a:p>
        </p:txBody>
      </p:sp>
      <p:sp>
        <p:nvSpPr>
          <p:cNvPr id="3" name="Title 2"/>
          <p:cNvSpPr>
            <a:spLocks noGrp="1"/>
          </p:cNvSpPr>
          <p:nvPr>
            <p:ph type="ctrTitle"/>
          </p:nvPr>
        </p:nvSpPr>
        <p:spPr>
          <a:solidFill>
            <a:schemeClr val="accent3">
              <a:lumMod val="75000"/>
            </a:schemeClr>
          </a:solidFill>
          <a:ln w="19050">
            <a:solidFill>
              <a:schemeClr val="tx1"/>
            </a:solidFill>
          </a:ln>
        </p:spPr>
        <p:txBody>
          <a:bodyPr/>
          <a:lstStyle/>
          <a:p>
            <a:r>
              <a:rPr lang="en-US" b="1" dirty="0">
                <a:latin typeface="Century Gothic" panose="020B0502020202020204" pitchFamily="34" charset="0"/>
              </a:rPr>
              <a:t>MANLY VALE FC </a:t>
            </a:r>
          </a:p>
        </p:txBody>
      </p:sp>
      <p:sp>
        <p:nvSpPr>
          <p:cNvPr id="6" name="Rectangle 5"/>
          <p:cNvSpPr/>
          <p:nvPr/>
        </p:nvSpPr>
        <p:spPr>
          <a:xfrm>
            <a:off x="1218883" y="2924944"/>
            <a:ext cx="2571273" cy="108000"/>
          </a:xfrm>
          <a:prstGeom prst="rect">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p:cNvSpPr/>
          <p:nvPr/>
        </p:nvSpPr>
        <p:spPr>
          <a:xfrm>
            <a:off x="8398670" y="2945057"/>
            <a:ext cx="2571273" cy="108000"/>
          </a:xfrm>
          <a:prstGeom prst="rect">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 xmlns:p14="http://schemas.microsoft.com/office/powerpoint/2010/main" val="1082871649"/>
      </p:ext>
    </p:extLst>
  </p:cSld>
  <p:clrMapOvr>
    <a:masterClrMapping/>
  </p:clrMapOvr>
  <p:transition spd="med" advTm="15000">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162" y="1772816"/>
            <a:ext cx="10360501" cy="4500985"/>
          </a:xfrm>
        </p:spPr>
        <p:txBody>
          <a:bodyPr/>
          <a:lstStyle/>
          <a:p>
            <a:pPr>
              <a:buNone/>
            </a:pPr>
            <a:endParaRPr lang="en-AU" sz="3200" i="1" dirty="0">
              <a:latin typeface="Gill Sans MT" panose="020B0502020104020203" pitchFamily="34" charset="0"/>
            </a:endParaRPr>
          </a:p>
          <a:p>
            <a:pPr marL="0" indent="0">
              <a:buNone/>
            </a:pPr>
            <a:r>
              <a:rPr lang="en-AU" sz="3600" i="1" dirty="0">
                <a:latin typeface="Gill Sans MT" panose="020B0502020104020203" pitchFamily="34" charset="0"/>
              </a:rPr>
              <a:t>‘Unless these needs are consistently being met, children are unlikely to continue playing football for very long.’</a:t>
            </a:r>
          </a:p>
          <a:p>
            <a:endParaRPr lang="en-AU" dirty="0"/>
          </a:p>
        </p:txBody>
      </p:sp>
    </p:spTree>
    <p:extLst>
      <p:ext uri="{BB962C8B-B14F-4D97-AF65-F5344CB8AC3E}">
        <p14:creationId xmlns="" xmlns:p14="http://schemas.microsoft.com/office/powerpoint/2010/main" val="3629204372"/>
      </p:ext>
    </p:extLst>
  </p:cSld>
  <p:clrMapOvr>
    <a:masterClrMapping/>
  </p:clrMapOvr>
  <p:transition spd="med" advTm="15000">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Gill Sans MT" panose="020B0502020104020203" pitchFamily="34" charset="0"/>
              </a:rPr>
              <a:t>Our Football philosophy</a:t>
            </a:r>
          </a:p>
        </p:txBody>
      </p:sp>
      <p:sp>
        <p:nvSpPr>
          <p:cNvPr id="3" name="Content Placeholder 2"/>
          <p:cNvSpPr>
            <a:spLocks noGrp="1"/>
          </p:cNvSpPr>
          <p:nvPr>
            <p:ph idx="1"/>
          </p:nvPr>
        </p:nvSpPr>
        <p:spPr/>
        <p:txBody>
          <a:bodyPr/>
          <a:lstStyle/>
          <a:p>
            <a:pPr marL="0" indent="0">
              <a:buNone/>
            </a:pPr>
            <a:endParaRPr lang="en-AU" dirty="0"/>
          </a:p>
          <a:p>
            <a:pPr marL="0" indent="0">
              <a:buNone/>
            </a:pPr>
            <a:r>
              <a:rPr lang="en-AU" sz="3600" i="1" dirty="0">
                <a:latin typeface="Gill Sans MT" panose="020B0502020104020203" pitchFamily="34" charset="0"/>
              </a:rPr>
              <a:t>‘If we have the ball, the opposition can’t score.’</a:t>
            </a:r>
          </a:p>
          <a:p>
            <a:pPr marL="0" indent="0">
              <a:buNone/>
            </a:pPr>
            <a:endParaRPr lang="en-AU" sz="3000" i="1" dirty="0">
              <a:latin typeface="Gill Sans MT" panose="020B0502020104020203" pitchFamily="34" charset="0"/>
            </a:endParaRPr>
          </a:p>
          <a:p>
            <a:pPr marL="0" indent="0" algn="r">
              <a:buNone/>
            </a:pPr>
            <a:endParaRPr lang="en-AU" sz="3000" i="1" dirty="0">
              <a:latin typeface="Gill Sans MT" panose="020B0502020104020203" pitchFamily="34" charset="0"/>
            </a:endParaRPr>
          </a:p>
          <a:p>
            <a:pPr marL="0" indent="0" algn="r">
              <a:buNone/>
            </a:pPr>
            <a:endParaRPr lang="en-AU" sz="3000" i="1" dirty="0">
              <a:latin typeface="Gill Sans MT" panose="020B0502020104020203" pitchFamily="34" charset="0"/>
            </a:endParaRPr>
          </a:p>
          <a:p>
            <a:pPr marL="0" indent="0" algn="r">
              <a:buNone/>
            </a:pPr>
            <a:r>
              <a:rPr lang="en-AU" sz="3000" i="1" dirty="0">
                <a:latin typeface="Gill Sans MT" panose="020B0502020104020203" pitchFamily="34" charset="0"/>
              </a:rPr>
              <a:t>Or . . . . . .  </a:t>
            </a:r>
          </a:p>
        </p:txBody>
      </p:sp>
    </p:spTree>
    <p:extLst>
      <p:ext uri="{BB962C8B-B14F-4D97-AF65-F5344CB8AC3E}">
        <p14:creationId xmlns="" xmlns:p14="http://schemas.microsoft.com/office/powerpoint/2010/main" val="1973085125"/>
      </p:ext>
    </p:extLst>
  </p:cSld>
  <p:clrMapOvr>
    <a:masterClrMapping/>
  </p:clrMapOvr>
  <p:transition spd="med" advTm="15000">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AU" dirty="0"/>
          </a:p>
          <a:p>
            <a:endParaRPr lang="en-AU" dirty="0"/>
          </a:p>
          <a:p>
            <a:pPr marL="0" indent="0" algn="ctr">
              <a:buNone/>
            </a:pPr>
            <a:r>
              <a:rPr lang="en-AU" sz="3200" i="1" dirty="0">
                <a:latin typeface="Gill Sans MT" panose="020B0502020104020203" pitchFamily="34" charset="0"/>
              </a:rPr>
              <a:t>‘The better we are at keeping the ball, the less we have to defend.’</a:t>
            </a:r>
          </a:p>
        </p:txBody>
      </p:sp>
    </p:spTree>
    <p:extLst>
      <p:ext uri="{BB962C8B-B14F-4D97-AF65-F5344CB8AC3E}">
        <p14:creationId xmlns="" xmlns:p14="http://schemas.microsoft.com/office/powerpoint/2010/main" val="257699779"/>
      </p:ext>
    </p:extLst>
  </p:cSld>
  <p:clrMapOvr>
    <a:masterClrMapping/>
  </p:clrMapOvr>
  <p:transition spd="med" advTm="15000">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162" y="1916831"/>
            <a:ext cx="10360501" cy="4356969"/>
          </a:xfrm>
        </p:spPr>
        <p:txBody>
          <a:bodyPr/>
          <a:lstStyle/>
          <a:p>
            <a:pPr marL="0" indent="0">
              <a:lnSpc>
                <a:spcPct val="100000"/>
              </a:lnSpc>
              <a:buNone/>
            </a:pPr>
            <a:r>
              <a:rPr lang="en-AU" sz="3100" dirty="0">
                <a:latin typeface="Gill Sans MT" panose="020B0502020104020203" pitchFamily="34" charset="0"/>
              </a:rPr>
              <a:t>‘I’ve never forgotten the first thing they told me when I came to Barca as a little boy…. </a:t>
            </a:r>
            <a:r>
              <a:rPr lang="en-AU" sz="3100" i="1" dirty="0">
                <a:latin typeface="Gill Sans MT" panose="020B0502020104020203" pitchFamily="34" charset="0"/>
              </a:rPr>
              <a:t>here you can never give the ball away</a:t>
            </a:r>
            <a:r>
              <a:rPr lang="en-AU" sz="3100" dirty="0">
                <a:latin typeface="Gill Sans MT" panose="020B0502020104020203" pitchFamily="34" charset="0"/>
              </a:rPr>
              <a:t>.’ </a:t>
            </a:r>
          </a:p>
          <a:p>
            <a:pPr marL="0" indent="0">
              <a:lnSpc>
                <a:spcPct val="150000"/>
              </a:lnSpc>
              <a:buNone/>
            </a:pPr>
            <a:r>
              <a:rPr lang="en-AU" sz="3000" i="1" dirty="0">
                <a:solidFill>
                  <a:schemeClr val="tx1">
                    <a:lumMod val="65000"/>
                  </a:schemeClr>
                </a:solidFill>
                <a:latin typeface="Gill Sans MT" panose="020B0502020104020203" pitchFamily="34" charset="0"/>
              </a:rPr>
              <a:t>~ Xavi Hernandez, Barcelona midfielder</a:t>
            </a:r>
          </a:p>
        </p:txBody>
      </p:sp>
    </p:spTree>
    <p:extLst>
      <p:ext uri="{BB962C8B-B14F-4D97-AF65-F5344CB8AC3E}">
        <p14:creationId xmlns="" xmlns:p14="http://schemas.microsoft.com/office/powerpoint/2010/main" val="1476222352"/>
      </p:ext>
    </p:extLst>
  </p:cSld>
  <p:clrMapOvr>
    <a:masterClrMapping/>
  </p:clrMapOvr>
  <p:transition spd="med" advTm="15000">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162" y="2060847"/>
            <a:ext cx="10360501" cy="4212953"/>
          </a:xfrm>
        </p:spPr>
        <p:txBody>
          <a:bodyPr>
            <a:normAutofit/>
          </a:bodyPr>
          <a:lstStyle/>
          <a:p>
            <a:pPr marL="0" indent="0" algn="ctr">
              <a:buNone/>
            </a:pPr>
            <a:endParaRPr lang="en-AU" sz="3600" dirty="0">
              <a:latin typeface="Gill Sans MT" panose="020B0502020104020203" pitchFamily="34" charset="0"/>
            </a:endParaRPr>
          </a:p>
          <a:p>
            <a:pPr marL="0" indent="0" algn="ctr">
              <a:buNone/>
            </a:pPr>
            <a:r>
              <a:rPr lang="en-AU" sz="3600" dirty="0">
                <a:latin typeface="Gill Sans MT" panose="020B0502020104020203" pitchFamily="34" charset="0"/>
              </a:rPr>
              <a:t>FOOTBALL NOT </a:t>
            </a:r>
            <a:r>
              <a:rPr lang="en-AU" sz="3600" i="1" dirty="0">
                <a:latin typeface="Gill Sans MT" panose="020B0502020104020203" pitchFamily="34" charset="0"/>
              </a:rPr>
              <a:t>HOOF </a:t>
            </a:r>
            <a:r>
              <a:rPr lang="en-AU" sz="3600" dirty="0">
                <a:latin typeface="Gill Sans MT" panose="020B0502020104020203" pitchFamily="34" charset="0"/>
              </a:rPr>
              <a:t>BALL!</a:t>
            </a:r>
          </a:p>
        </p:txBody>
      </p:sp>
    </p:spTree>
    <p:extLst>
      <p:ext uri="{BB962C8B-B14F-4D97-AF65-F5344CB8AC3E}">
        <p14:creationId xmlns="" xmlns:p14="http://schemas.microsoft.com/office/powerpoint/2010/main" val="3979235963"/>
      </p:ext>
    </p:extLst>
  </p:cSld>
  <p:clrMapOvr>
    <a:masterClrMapping/>
  </p:clrMapOvr>
  <p:transition spd="med" advTm="15000">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Gill Sans MT" panose="020B0502020104020203" pitchFamily="34" charset="0"/>
              </a:rPr>
              <a:t>  But WHAT DOES THIS MEAN?</a:t>
            </a:r>
          </a:p>
        </p:txBody>
      </p:sp>
      <p:sp>
        <p:nvSpPr>
          <p:cNvPr id="3" name="Content Placeholder 2"/>
          <p:cNvSpPr>
            <a:spLocks noGrp="1"/>
          </p:cNvSpPr>
          <p:nvPr>
            <p:ph idx="1"/>
          </p:nvPr>
        </p:nvSpPr>
        <p:spPr>
          <a:xfrm>
            <a:off x="914162" y="1988839"/>
            <a:ext cx="10360501" cy="4284961"/>
          </a:xfrm>
        </p:spPr>
        <p:txBody>
          <a:bodyPr>
            <a:normAutofit fontScale="92500"/>
          </a:bodyPr>
          <a:lstStyle/>
          <a:p>
            <a:r>
              <a:rPr lang="en-AU" dirty="0">
                <a:latin typeface="Gill Sans MT" panose="020B0502020104020203" pitchFamily="34" charset="0"/>
              </a:rPr>
              <a:t>Football should be a joy to play and a pleasure to watch.</a:t>
            </a:r>
          </a:p>
          <a:p>
            <a:r>
              <a:rPr lang="en-AU" dirty="0">
                <a:latin typeface="Gill Sans MT" panose="020B0502020104020203" pitchFamily="34" charset="0"/>
              </a:rPr>
              <a:t>Football should be about scoring more goals than the other team.</a:t>
            </a:r>
          </a:p>
          <a:p>
            <a:r>
              <a:rPr lang="en-AU" dirty="0">
                <a:latin typeface="Gill Sans MT" panose="020B0502020104020203" pitchFamily="34" charset="0"/>
              </a:rPr>
              <a:t>All children are </a:t>
            </a:r>
            <a:r>
              <a:rPr lang="en-AU" dirty="0" smtClean="0">
                <a:latin typeface="Gill Sans MT" panose="020B0502020104020203" pitchFamily="34" charset="0"/>
              </a:rPr>
              <a:t>goal-scorers</a:t>
            </a:r>
            <a:r>
              <a:rPr lang="en-AU" dirty="0">
                <a:latin typeface="Gill Sans MT" panose="020B0502020104020203" pitchFamily="34" charset="0"/>
              </a:rPr>
              <a:t>!</a:t>
            </a:r>
          </a:p>
          <a:p>
            <a:r>
              <a:rPr lang="en-AU" i="1" dirty="0">
                <a:solidFill>
                  <a:schemeClr val="accent1">
                    <a:lumMod val="75000"/>
                  </a:schemeClr>
                </a:solidFill>
                <a:latin typeface="Gill Sans MT" panose="020B0502020104020203" pitchFamily="34" charset="0"/>
              </a:rPr>
              <a:t>The thrill of scoring goals is bound to instil a lifelong love of the game.</a:t>
            </a:r>
          </a:p>
          <a:p>
            <a:r>
              <a:rPr lang="en-AU" dirty="0">
                <a:latin typeface="Gill Sans MT" panose="020B0502020104020203" pitchFamily="34" charset="0"/>
              </a:rPr>
              <a:t>Children should never be made to feel afraid of the ball.</a:t>
            </a:r>
          </a:p>
          <a:p>
            <a:pPr>
              <a:lnSpc>
                <a:spcPct val="100000"/>
              </a:lnSpc>
            </a:pPr>
            <a:r>
              <a:rPr lang="en-AU" dirty="0">
                <a:latin typeface="Gill Sans MT" panose="020B0502020104020203" pitchFamily="34" charset="0"/>
              </a:rPr>
              <a:t>In short, children should be taught to treasure the ball and not to kick it away!</a:t>
            </a:r>
          </a:p>
          <a:p>
            <a:endParaRPr lang="en-AU" u="sng" dirty="0"/>
          </a:p>
          <a:p>
            <a:endParaRPr lang="en-AU" dirty="0"/>
          </a:p>
          <a:p>
            <a:endParaRPr lang="en-AU" dirty="0"/>
          </a:p>
          <a:p>
            <a:endParaRPr lang="en-AU" dirty="0"/>
          </a:p>
        </p:txBody>
      </p:sp>
    </p:spTree>
    <p:extLst>
      <p:ext uri="{BB962C8B-B14F-4D97-AF65-F5344CB8AC3E}">
        <p14:creationId xmlns="" xmlns:p14="http://schemas.microsoft.com/office/powerpoint/2010/main" val="2995762377"/>
      </p:ext>
    </p:extLst>
  </p:cSld>
  <p:clrMapOvr>
    <a:masterClrMapping/>
  </p:clrMapOvr>
  <p:transition spd="med" advTm="15000">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162" y="2492896"/>
            <a:ext cx="10360501" cy="3780904"/>
          </a:xfrm>
        </p:spPr>
        <p:txBody>
          <a:bodyPr>
            <a:normAutofit/>
          </a:bodyPr>
          <a:lstStyle/>
          <a:p>
            <a:pPr marL="0" indent="0" algn="ctr">
              <a:buNone/>
            </a:pPr>
            <a:r>
              <a:rPr lang="en-AU" sz="3600" b="1" dirty="0">
                <a:solidFill>
                  <a:schemeClr val="accent1">
                    <a:lumMod val="75000"/>
                  </a:schemeClr>
                </a:solidFill>
                <a:latin typeface="Gill Sans MT" panose="020B0502020104020203" pitchFamily="34" charset="0"/>
              </a:rPr>
              <a:t>The ball is their best friend!</a:t>
            </a:r>
          </a:p>
        </p:txBody>
      </p:sp>
    </p:spTree>
    <p:extLst>
      <p:ext uri="{BB962C8B-B14F-4D97-AF65-F5344CB8AC3E}">
        <p14:creationId xmlns="" xmlns:p14="http://schemas.microsoft.com/office/powerpoint/2010/main" val="2100316540"/>
      </p:ext>
    </p:extLst>
  </p:cSld>
  <p:clrMapOvr>
    <a:masterClrMapping/>
  </p:clrMapOvr>
  <p:transition spd="med" advTm="15000">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Gill Sans MT" panose="020B0502020104020203" pitchFamily="34" charset="0"/>
              </a:rPr>
              <a:t> MVFC junior playing style statement</a:t>
            </a:r>
          </a:p>
        </p:txBody>
      </p:sp>
      <p:sp>
        <p:nvSpPr>
          <p:cNvPr id="3" name="Content Placeholder 2"/>
          <p:cNvSpPr>
            <a:spLocks noGrp="1"/>
          </p:cNvSpPr>
          <p:nvPr>
            <p:ph idx="1"/>
          </p:nvPr>
        </p:nvSpPr>
        <p:spPr>
          <a:xfrm>
            <a:off x="914162" y="2060847"/>
            <a:ext cx="10360501" cy="4212953"/>
          </a:xfrm>
        </p:spPr>
        <p:txBody>
          <a:bodyPr>
            <a:normAutofit/>
          </a:bodyPr>
          <a:lstStyle/>
          <a:p>
            <a:pPr marL="0" indent="0">
              <a:buNone/>
            </a:pPr>
            <a:r>
              <a:rPr lang="en-AU" sz="3200" i="1" dirty="0">
                <a:latin typeface="Gill Sans MT" panose="020B0502020104020203" pitchFamily="34" charset="0"/>
              </a:rPr>
              <a:t>“</a:t>
            </a:r>
            <a:r>
              <a:rPr lang="en-AU" sz="3200" i="1">
                <a:latin typeface="Gill Sans MT" panose="020B0502020104020203" pitchFamily="34" charset="0"/>
              </a:rPr>
              <a:t>An </a:t>
            </a:r>
            <a:r>
              <a:rPr lang="en-AU" sz="3200" i="1" smtClean="0">
                <a:latin typeface="Gill Sans MT" panose="020B0502020104020203" pitchFamily="34" charset="0"/>
              </a:rPr>
              <a:t>possession-based </a:t>
            </a:r>
            <a:r>
              <a:rPr lang="en-AU" sz="3200" i="1" dirty="0">
                <a:latin typeface="Gill Sans MT" panose="020B0502020104020203" pitchFamily="34" charset="0"/>
              </a:rPr>
              <a:t>style of attacking football, characterized by clever combination play and creative individual skill.”</a:t>
            </a:r>
          </a:p>
        </p:txBody>
      </p:sp>
    </p:spTree>
    <p:extLst>
      <p:ext uri="{BB962C8B-B14F-4D97-AF65-F5344CB8AC3E}">
        <p14:creationId xmlns="" xmlns:p14="http://schemas.microsoft.com/office/powerpoint/2010/main" val="302233996"/>
      </p:ext>
    </p:extLst>
  </p:cSld>
  <p:clrMapOvr>
    <a:masterClrMapping/>
  </p:clrMapOvr>
  <p:transition spd="med" advTm="15000">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62" y="764704"/>
            <a:ext cx="10360501" cy="936104"/>
          </a:xfrm>
        </p:spPr>
        <p:txBody>
          <a:bodyPr/>
          <a:lstStyle/>
          <a:p>
            <a:r>
              <a:rPr lang="en-AU" dirty="0">
                <a:latin typeface="Gill Sans MT" panose="020B0502020104020203" pitchFamily="34" charset="0"/>
              </a:rPr>
              <a:t>OUR COACHING ETHOS</a:t>
            </a:r>
          </a:p>
        </p:txBody>
      </p:sp>
      <p:sp>
        <p:nvSpPr>
          <p:cNvPr id="3" name="Content Placeholder 2"/>
          <p:cNvSpPr>
            <a:spLocks noGrp="1"/>
          </p:cNvSpPr>
          <p:nvPr>
            <p:ph idx="1"/>
          </p:nvPr>
        </p:nvSpPr>
        <p:spPr>
          <a:xfrm>
            <a:off x="914162" y="1988839"/>
            <a:ext cx="10360501" cy="4284961"/>
          </a:xfrm>
        </p:spPr>
        <p:txBody>
          <a:bodyPr>
            <a:normAutofit/>
          </a:bodyPr>
          <a:lstStyle/>
          <a:p>
            <a:pPr marL="0" indent="0">
              <a:buNone/>
            </a:pPr>
            <a:r>
              <a:rPr lang="en-AU" sz="3000" dirty="0">
                <a:latin typeface="Gill Sans MT" panose="020B0502020104020203" pitchFamily="34" charset="0"/>
              </a:rPr>
              <a:t>Genuine individual player development must be embraced as a long-term process that aims to establish deep-seated patterns of behaviour amongst all footballers from an early age.</a:t>
            </a:r>
          </a:p>
          <a:p>
            <a:pPr marL="0" indent="0">
              <a:buNone/>
            </a:pPr>
            <a:r>
              <a:rPr lang="en-AU" sz="3000" dirty="0">
                <a:latin typeface="Gill Sans MT" panose="020B0502020104020203" pitchFamily="34" charset="0"/>
              </a:rPr>
              <a:t>Unlike senior coaches, who are concerned with preparing teams for their next match, the junior coach is instead responsible for preparing each player for a match </a:t>
            </a:r>
            <a:r>
              <a:rPr lang="en-AU" sz="3000" i="1" dirty="0">
                <a:latin typeface="Gill Sans MT" panose="020B0502020104020203" pitchFamily="34" charset="0"/>
              </a:rPr>
              <a:t>in the distant future</a:t>
            </a:r>
            <a:r>
              <a:rPr lang="en-AU" sz="3000" dirty="0">
                <a:latin typeface="Gill Sans MT" panose="020B0502020104020203" pitchFamily="34" charset="0"/>
              </a:rPr>
              <a:t>. </a:t>
            </a:r>
          </a:p>
          <a:p>
            <a:pPr>
              <a:buNone/>
            </a:pPr>
            <a:endParaRPr lang="en-AU" dirty="0"/>
          </a:p>
        </p:txBody>
      </p:sp>
    </p:spTree>
    <p:extLst>
      <p:ext uri="{BB962C8B-B14F-4D97-AF65-F5344CB8AC3E}">
        <p14:creationId xmlns="" xmlns:p14="http://schemas.microsoft.com/office/powerpoint/2010/main" val="980853706"/>
      </p:ext>
    </p:extLst>
  </p:cSld>
  <p:clrMapOvr>
    <a:masterClrMapping/>
  </p:clrMapOvr>
  <p:transition spd="med" advTm="15000">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Gill Sans MT" panose="020B0502020104020203" pitchFamily="34" charset="0"/>
              </a:rPr>
              <a:t>Seeing THE BIG PICTURE</a:t>
            </a:r>
          </a:p>
        </p:txBody>
      </p:sp>
      <p:sp>
        <p:nvSpPr>
          <p:cNvPr id="3" name="Content Placeholder 2"/>
          <p:cNvSpPr>
            <a:spLocks noGrp="1"/>
          </p:cNvSpPr>
          <p:nvPr>
            <p:ph idx="1"/>
          </p:nvPr>
        </p:nvSpPr>
        <p:spPr>
          <a:xfrm>
            <a:off x="914162" y="2060847"/>
            <a:ext cx="10360501" cy="4212953"/>
          </a:xfrm>
        </p:spPr>
        <p:txBody>
          <a:bodyPr>
            <a:normAutofit/>
          </a:bodyPr>
          <a:lstStyle/>
          <a:p>
            <a:pPr marL="0" indent="0">
              <a:buNone/>
            </a:pPr>
            <a:r>
              <a:rPr lang="en-AU" sz="3000" dirty="0">
                <a:latin typeface="Gill Sans MT" panose="020B0502020104020203" pitchFamily="34" charset="0"/>
              </a:rPr>
              <a:t>Our Junior Development Programme thus encompasses an 8-year plan designed to prepare players for the youth and senior level when winning trophies </a:t>
            </a:r>
            <a:r>
              <a:rPr lang="en-AU" sz="3000" i="1" dirty="0">
                <a:latin typeface="Gill Sans MT" panose="020B0502020104020203" pitchFamily="34" charset="0"/>
              </a:rPr>
              <a:t>does</a:t>
            </a:r>
            <a:r>
              <a:rPr lang="en-AU" sz="3000" dirty="0">
                <a:latin typeface="Gill Sans MT" panose="020B0502020104020203" pitchFamily="34" charset="0"/>
              </a:rPr>
              <a:t> become more important.</a:t>
            </a:r>
          </a:p>
        </p:txBody>
      </p:sp>
    </p:spTree>
    <p:extLst>
      <p:ext uri="{BB962C8B-B14F-4D97-AF65-F5344CB8AC3E}">
        <p14:creationId xmlns="" xmlns:p14="http://schemas.microsoft.com/office/powerpoint/2010/main" val="1826652304"/>
      </p:ext>
    </p:extLst>
  </p:cSld>
  <p:clrMapOvr>
    <a:masterClrMapping/>
  </p:clrMapOvr>
  <p:transition spd="med" advTm="15000">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162" y="2348879"/>
            <a:ext cx="10360501" cy="3924921"/>
          </a:xfrm>
        </p:spPr>
        <p:txBody>
          <a:bodyPr>
            <a:normAutofit/>
          </a:bodyPr>
          <a:lstStyle/>
          <a:p>
            <a:pPr algn="ctr">
              <a:buNone/>
            </a:pPr>
            <a:r>
              <a:rPr lang="en-AU" sz="3800" dirty="0">
                <a:latin typeface="Gill Sans MT" panose="020B0502020104020203" pitchFamily="34" charset="0"/>
              </a:rPr>
              <a:t>WELCOME TO MANLY VALE!</a:t>
            </a:r>
          </a:p>
        </p:txBody>
      </p:sp>
    </p:spTree>
  </p:cSld>
  <p:clrMapOvr>
    <a:masterClrMapping/>
  </p:clrMapOvr>
  <p:transition spd="med" advTm="15000">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62" y="620688"/>
            <a:ext cx="10360501" cy="1080120"/>
          </a:xfrm>
        </p:spPr>
        <p:txBody>
          <a:bodyPr>
            <a:normAutofit fontScale="90000"/>
          </a:bodyPr>
          <a:lstStyle/>
          <a:p>
            <a:r>
              <a:rPr lang="en-AU" dirty="0">
                <a:latin typeface="Gill Sans MT" panose="020B0502020104020203" pitchFamily="34" charset="0"/>
              </a:rPr>
              <a:t/>
            </a:r>
            <a:br>
              <a:rPr lang="en-AU" dirty="0">
                <a:latin typeface="Gill Sans MT" panose="020B0502020104020203" pitchFamily="34" charset="0"/>
              </a:rPr>
            </a:br>
            <a:r>
              <a:rPr lang="en-AU" dirty="0">
                <a:latin typeface="Gill Sans MT" panose="020B0502020104020203" pitchFamily="34" charset="0"/>
              </a:rPr>
              <a:t/>
            </a:r>
            <a:br>
              <a:rPr lang="en-AU" dirty="0">
                <a:latin typeface="Gill Sans MT" panose="020B0502020104020203" pitchFamily="34" charset="0"/>
              </a:rPr>
            </a:br>
            <a:r>
              <a:rPr lang="en-AU" sz="4000" dirty="0">
                <a:latin typeface="Gill Sans MT" panose="020B0502020104020203" pitchFamily="34" charset="0"/>
              </a:rPr>
              <a:t>Individual Player Development </a:t>
            </a:r>
            <a:r>
              <a:rPr lang="en-AU" sz="4000" i="1" dirty="0">
                <a:latin typeface="Gill Sans MT" panose="020B0502020104020203" pitchFamily="34" charset="0"/>
              </a:rPr>
              <a:t>before</a:t>
            </a:r>
            <a:r>
              <a:rPr lang="en-AU" sz="4000" dirty="0">
                <a:latin typeface="Gill Sans MT" panose="020B0502020104020203" pitchFamily="34" charset="0"/>
              </a:rPr>
              <a:t> </a:t>
            </a:r>
            <a:br>
              <a:rPr lang="en-AU" sz="4000" dirty="0">
                <a:latin typeface="Gill Sans MT" panose="020B0502020104020203" pitchFamily="34" charset="0"/>
              </a:rPr>
            </a:br>
            <a:r>
              <a:rPr lang="en-AU" sz="4000" dirty="0">
                <a:latin typeface="Gill Sans MT" panose="020B0502020104020203" pitchFamily="34" charset="0"/>
              </a:rPr>
              <a:t>Team Results</a:t>
            </a:r>
            <a:endParaRPr lang="en-AU" sz="4000" dirty="0"/>
          </a:p>
        </p:txBody>
      </p:sp>
      <p:sp>
        <p:nvSpPr>
          <p:cNvPr id="3" name="Content Placeholder 2"/>
          <p:cNvSpPr>
            <a:spLocks noGrp="1"/>
          </p:cNvSpPr>
          <p:nvPr>
            <p:ph idx="1"/>
          </p:nvPr>
        </p:nvSpPr>
        <p:spPr>
          <a:xfrm>
            <a:off x="914162" y="1988839"/>
            <a:ext cx="10360501" cy="4284961"/>
          </a:xfrm>
        </p:spPr>
        <p:txBody>
          <a:bodyPr/>
          <a:lstStyle/>
          <a:p>
            <a:pPr marL="0" indent="0">
              <a:buNone/>
            </a:pPr>
            <a:r>
              <a:rPr lang="en-AU" dirty="0">
                <a:latin typeface="Gill Sans MT" panose="020B0502020104020203" pitchFamily="34" charset="0"/>
              </a:rPr>
              <a:t>During the regular season, the progress of any match – whether positive or negative – should never be deemed more important than the long-term development of each and every individual player.</a:t>
            </a:r>
          </a:p>
          <a:p>
            <a:pPr marL="0" indent="0">
              <a:buNone/>
            </a:pPr>
            <a:r>
              <a:rPr lang="en-AU" dirty="0">
                <a:latin typeface="Gill Sans MT" panose="020B0502020104020203" pitchFamily="34" charset="0"/>
              </a:rPr>
              <a:t>While, of course, winning is the purpose of any game, we must not allow this reality to occur at the expense of a child’s development.</a:t>
            </a:r>
          </a:p>
          <a:p>
            <a:pPr marL="0" indent="0">
              <a:buNone/>
            </a:pPr>
            <a:r>
              <a:rPr lang="en-AU" dirty="0">
                <a:latin typeface="Gill Sans MT" panose="020B0502020104020203" pitchFamily="34" charset="0"/>
              </a:rPr>
              <a:t>The individual comes first, not the score!</a:t>
            </a:r>
          </a:p>
        </p:txBody>
      </p:sp>
    </p:spTree>
    <p:extLst>
      <p:ext uri="{BB962C8B-B14F-4D97-AF65-F5344CB8AC3E}">
        <p14:creationId xmlns="" xmlns:p14="http://schemas.microsoft.com/office/powerpoint/2010/main" val="3861274832"/>
      </p:ext>
    </p:extLst>
  </p:cSld>
  <p:clrMapOvr>
    <a:masterClrMapping/>
  </p:clrMapOvr>
  <p:transition spd="med" advTm="15000">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162" y="2636912"/>
            <a:ext cx="10360501" cy="3636888"/>
          </a:xfrm>
        </p:spPr>
        <p:txBody>
          <a:bodyPr>
            <a:normAutofit/>
          </a:bodyPr>
          <a:lstStyle/>
          <a:p>
            <a:pPr marL="0" indent="0" algn="ctr">
              <a:buNone/>
            </a:pPr>
            <a:r>
              <a:rPr lang="en-AU" sz="3200" dirty="0">
                <a:latin typeface="Gill Sans MT" panose="020B0502020104020203" pitchFamily="34" charset="0"/>
              </a:rPr>
              <a:t>That’s because at this age, the individual is still a child.</a:t>
            </a:r>
          </a:p>
        </p:txBody>
      </p:sp>
    </p:spTree>
    <p:extLst>
      <p:ext uri="{BB962C8B-B14F-4D97-AF65-F5344CB8AC3E}">
        <p14:creationId xmlns="" xmlns:p14="http://schemas.microsoft.com/office/powerpoint/2010/main" val="2253657093"/>
      </p:ext>
    </p:extLst>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162" y="2060848"/>
            <a:ext cx="10360501" cy="4212953"/>
          </a:xfrm>
        </p:spPr>
        <p:txBody>
          <a:bodyPr/>
          <a:lstStyle/>
          <a:p>
            <a:pPr marL="0" indent="0">
              <a:buNone/>
            </a:pPr>
            <a:r>
              <a:rPr lang="en-AU" sz="3200" dirty="0">
                <a:latin typeface="Gill Sans MT" panose="020B0502020104020203" pitchFamily="34" charset="0"/>
              </a:rPr>
              <a:t>Weekend competition matches merely present each child with an opportunity to put into practice the skills they have been learning at training as well as the learning they have acquired since they first started kicking a ball. </a:t>
            </a:r>
          </a:p>
          <a:p>
            <a:pPr marL="0" indent="0">
              <a:buNone/>
            </a:pPr>
            <a:endParaRPr lang="en-AU" sz="1000" dirty="0">
              <a:latin typeface="Gill Sans MT" panose="020B0502020104020203" pitchFamily="34" charset="0"/>
            </a:endParaRPr>
          </a:p>
          <a:p>
            <a:pPr marL="0" indent="0">
              <a:buNone/>
            </a:pPr>
            <a:r>
              <a:rPr lang="en-AU" sz="3200" dirty="0">
                <a:latin typeface="Gill Sans MT" panose="020B0502020104020203" pitchFamily="34" charset="0"/>
              </a:rPr>
              <a:t>The following tables demonstrate this:</a:t>
            </a:r>
          </a:p>
          <a:p>
            <a:pPr marL="0" indent="0">
              <a:buNone/>
            </a:pPr>
            <a:endParaRPr lang="en-AU" dirty="0"/>
          </a:p>
        </p:txBody>
      </p:sp>
    </p:spTree>
    <p:extLst>
      <p:ext uri="{BB962C8B-B14F-4D97-AF65-F5344CB8AC3E}">
        <p14:creationId xmlns="" xmlns:p14="http://schemas.microsoft.com/office/powerpoint/2010/main" val="3569350457"/>
      </p:ext>
    </p:extLst>
  </p:cSld>
  <p:clrMapOvr>
    <a:masterClrMapping/>
  </p:clrMapOvr>
  <p:transition spd="med" advTm="15000">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22271168"/>
              </p:ext>
            </p:extLst>
          </p:nvPr>
        </p:nvGraphicFramePr>
        <p:xfrm>
          <a:off x="914400" y="1803401"/>
          <a:ext cx="10360026" cy="2341082"/>
        </p:xfrm>
        <a:graphic>
          <a:graphicData uri="http://schemas.openxmlformats.org/drawingml/2006/table">
            <a:tbl>
              <a:tblPr firstRow="1" bandRow="1">
                <a:tableStyleId>{8FD4443E-F989-4FC4-A0C8-D5A2AF1F390B}</a:tableStyleId>
              </a:tblPr>
              <a:tblGrid>
                <a:gridCol w="3091780">
                  <a:extLst>
                    <a:ext uri="{9D8B030D-6E8A-4147-A177-3AD203B41FA5}">
                      <a16:colId xmlns="" xmlns:a16="http://schemas.microsoft.com/office/drawing/2014/main" val="2279755873"/>
                    </a:ext>
                  </a:extLst>
                </a:gridCol>
                <a:gridCol w="7268246">
                  <a:extLst>
                    <a:ext uri="{9D8B030D-6E8A-4147-A177-3AD203B41FA5}">
                      <a16:colId xmlns="" xmlns:a16="http://schemas.microsoft.com/office/drawing/2014/main" val="91251283"/>
                    </a:ext>
                  </a:extLst>
                </a:gridCol>
              </a:tblGrid>
              <a:tr h="423495">
                <a:tc gridSpan="2">
                  <a:txBody>
                    <a:bodyPr/>
                    <a:lstStyle/>
                    <a:p>
                      <a:pPr algn="ctr"/>
                      <a:r>
                        <a:rPr lang="en-AU" dirty="0">
                          <a:latin typeface="Gill Sans MT" panose="020B0502020104020203" pitchFamily="34" charset="0"/>
                        </a:rPr>
                        <a:t> LEARNING MATHEMATICS</a:t>
                      </a:r>
                    </a:p>
                  </a:txBody>
                  <a:tcPr/>
                </a:tc>
                <a:tc hMerge="1">
                  <a:txBody>
                    <a:bodyPr/>
                    <a:lstStyle/>
                    <a:p>
                      <a:endParaRPr lang="en-AU" dirty="0"/>
                    </a:p>
                  </a:txBody>
                  <a:tcPr/>
                </a:tc>
                <a:extLst>
                  <a:ext uri="{0D108BD9-81ED-4DB2-BD59-A6C34878D82A}">
                    <a16:rowId xmlns="" xmlns:a16="http://schemas.microsoft.com/office/drawing/2014/main" val="3748879532"/>
                  </a:ext>
                </a:extLst>
              </a:tr>
              <a:tr h="423495">
                <a:tc>
                  <a:txBody>
                    <a:bodyPr/>
                    <a:lstStyle/>
                    <a:p>
                      <a:r>
                        <a:rPr lang="en-AU" dirty="0">
                          <a:latin typeface="Gill Sans MT" panose="020B0502020104020203" pitchFamily="34" charset="0"/>
                        </a:rPr>
                        <a:t>Preparation</a:t>
                      </a:r>
                    </a:p>
                  </a:txBody>
                  <a:tcPr/>
                </a:tc>
                <a:tc>
                  <a:txBody>
                    <a:bodyPr/>
                    <a:lstStyle/>
                    <a:p>
                      <a:r>
                        <a:rPr lang="en-AU" dirty="0">
                          <a:latin typeface="Gill Sans MT" panose="020B0502020104020203" pitchFamily="34" charset="0"/>
                        </a:rPr>
                        <a:t>Classroom activities with the Teacher</a:t>
                      </a:r>
                    </a:p>
                  </a:txBody>
                  <a:tcPr/>
                </a:tc>
                <a:extLst>
                  <a:ext uri="{0D108BD9-81ED-4DB2-BD59-A6C34878D82A}">
                    <a16:rowId xmlns="" xmlns:a16="http://schemas.microsoft.com/office/drawing/2014/main" val="3703080905"/>
                  </a:ext>
                </a:extLst>
              </a:tr>
              <a:tr h="1426682">
                <a:tc>
                  <a:txBody>
                    <a:bodyPr/>
                    <a:lstStyle/>
                    <a:p>
                      <a:r>
                        <a:rPr lang="en-AU" dirty="0">
                          <a:latin typeface="Gill Sans MT" panose="020B0502020104020203" pitchFamily="34" charset="0"/>
                        </a:rPr>
                        <a:t>Test</a:t>
                      </a:r>
                    </a:p>
                  </a:txBody>
                  <a:tcPr/>
                </a:tc>
                <a:tc>
                  <a:txBody>
                    <a:bodyPr/>
                    <a:lstStyle/>
                    <a:p>
                      <a:r>
                        <a:rPr lang="en-AU" dirty="0">
                          <a:latin typeface="Gill Sans MT" panose="020B0502020104020203" pitchFamily="34" charset="0"/>
                        </a:rPr>
                        <a:t>Sitting an Exam:</a:t>
                      </a:r>
                    </a:p>
                    <a:p>
                      <a:pPr marL="457200" indent="-457200">
                        <a:buAutoNum type="arabicPeriod"/>
                      </a:pPr>
                      <a:r>
                        <a:rPr lang="en-AU" dirty="0">
                          <a:latin typeface="Gill Sans MT" panose="020B0502020104020203" pitchFamily="34" charset="0"/>
                        </a:rPr>
                        <a:t>Student demonstrates what they have learned.</a:t>
                      </a:r>
                    </a:p>
                    <a:p>
                      <a:pPr marL="457200" indent="-457200">
                        <a:buAutoNum type="arabicPeriod"/>
                      </a:pPr>
                      <a:r>
                        <a:rPr lang="en-AU" dirty="0">
                          <a:latin typeface="Gill Sans MT" panose="020B0502020104020203" pitchFamily="34" charset="0"/>
                        </a:rPr>
                        <a:t>Teacher doesn’t</a:t>
                      </a:r>
                      <a:r>
                        <a:rPr lang="en-AU" baseline="0" dirty="0">
                          <a:latin typeface="Gill Sans MT" panose="020B0502020104020203" pitchFamily="34" charset="0"/>
                        </a:rPr>
                        <a:t> intervene and help the student.</a:t>
                      </a:r>
                      <a:endParaRPr lang="en-AU" dirty="0"/>
                    </a:p>
                  </a:txBody>
                  <a:tcPr/>
                </a:tc>
                <a:extLst>
                  <a:ext uri="{0D108BD9-81ED-4DB2-BD59-A6C34878D82A}">
                    <a16:rowId xmlns="" xmlns:a16="http://schemas.microsoft.com/office/drawing/2014/main" val="1929269292"/>
                  </a:ext>
                </a:extLst>
              </a:tr>
            </a:tbl>
          </a:graphicData>
        </a:graphic>
      </p:graphicFrame>
    </p:spTree>
    <p:extLst>
      <p:ext uri="{BB962C8B-B14F-4D97-AF65-F5344CB8AC3E}">
        <p14:creationId xmlns="" xmlns:p14="http://schemas.microsoft.com/office/powerpoint/2010/main" val="229147924"/>
      </p:ext>
    </p:extLst>
  </p:cSld>
  <p:clrMapOvr>
    <a:masterClrMapping/>
  </p:clrMapOvr>
  <p:transition spd="med" advTm="15000">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3450412393"/>
              </p:ext>
            </p:extLst>
          </p:nvPr>
        </p:nvGraphicFramePr>
        <p:xfrm>
          <a:off x="914400" y="1803400"/>
          <a:ext cx="10360026" cy="2987040"/>
        </p:xfrm>
        <a:graphic>
          <a:graphicData uri="http://schemas.openxmlformats.org/drawingml/2006/table">
            <a:tbl>
              <a:tblPr firstRow="1" bandRow="1">
                <a:tableStyleId>{8FD4443E-F989-4FC4-A0C8-D5A2AF1F390B}</a:tableStyleId>
              </a:tblPr>
              <a:tblGrid>
                <a:gridCol w="3453342">
                  <a:extLst>
                    <a:ext uri="{9D8B030D-6E8A-4147-A177-3AD203B41FA5}">
                      <a16:colId xmlns="" xmlns:a16="http://schemas.microsoft.com/office/drawing/2014/main" val="12595964"/>
                    </a:ext>
                  </a:extLst>
                </a:gridCol>
                <a:gridCol w="6906684">
                  <a:extLst>
                    <a:ext uri="{9D8B030D-6E8A-4147-A177-3AD203B41FA5}">
                      <a16:colId xmlns="" xmlns:a16="http://schemas.microsoft.com/office/drawing/2014/main" val="1915476717"/>
                    </a:ext>
                  </a:extLst>
                </a:gridCol>
              </a:tblGrid>
              <a:tr h="370840">
                <a:tc>
                  <a:txBody>
                    <a:bodyPr/>
                    <a:lstStyle/>
                    <a:p>
                      <a:endParaRPr lang="en-AU" dirty="0"/>
                    </a:p>
                  </a:txBody>
                  <a:tcPr/>
                </a:tc>
                <a:tc>
                  <a:txBody>
                    <a:bodyPr/>
                    <a:lstStyle/>
                    <a:p>
                      <a:r>
                        <a:rPr lang="en-AU" dirty="0">
                          <a:latin typeface="Gill Sans MT" panose="020B0502020104020203" pitchFamily="34" charset="0"/>
                        </a:rPr>
                        <a:t>LEARNING FOOTBALL</a:t>
                      </a:r>
                    </a:p>
                  </a:txBody>
                  <a:tcPr/>
                </a:tc>
                <a:extLst>
                  <a:ext uri="{0D108BD9-81ED-4DB2-BD59-A6C34878D82A}">
                    <a16:rowId xmlns="" xmlns:a16="http://schemas.microsoft.com/office/drawing/2014/main" val="1378909406"/>
                  </a:ext>
                </a:extLst>
              </a:tr>
              <a:tr h="370840">
                <a:tc>
                  <a:txBody>
                    <a:bodyPr/>
                    <a:lstStyle/>
                    <a:p>
                      <a:r>
                        <a:rPr lang="en-AU" dirty="0">
                          <a:latin typeface="Gill Sans MT" panose="020B0502020104020203" pitchFamily="34" charset="0"/>
                        </a:rPr>
                        <a:t>Preparation</a:t>
                      </a:r>
                    </a:p>
                  </a:txBody>
                  <a:tcPr/>
                </a:tc>
                <a:tc>
                  <a:txBody>
                    <a:bodyPr/>
                    <a:lstStyle/>
                    <a:p>
                      <a:r>
                        <a:rPr lang="en-AU" dirty="0">
                          <a:latin typeface="Gill Sans MT" panose="020B0502020104020203" pitchFamily="34" charset="0"/>
                        </a:rPr>
                        <a:t>Training activities with a Coach</a:t>
                      </a:r>
                    </a:p>
                  </a:txBody>
                  <a:tcPr/>
                </a:tc>
                <a:extLst>
                  <a:ext uri="{0D108BD9-81ED-4DB2-BD59-A6C34878D82A}">
                    <a16:rowId xmlns="" xmlns:a16="http://schemas.microsoft.com/office/drawing/2014/main" val="761598969"/>
                  </a:ext>
                </a:extLst>
              </a:tr>
              <a:tr h="370840">
                <a:tc>
                  <a:txBody>
                    <a:bodyPr/>
                    <a:lstStyle/>
                    <a:p>
                      <a:r>
                        <a:rPr lang="en-AU" dirty="0">
                          <a:latin typeface="Gill Sans MT" panose="020B0502020104020203" pitchFamily="34" charset="0"/>
                        </a:rPr>
                        <a:t>Test</a:t>
                      </a:r>
                    </a:p>
                  </a:txBody>
                  <a:tcPr/>
                </a:tc>
                <a:tc>
                  <a:txBody>
                    <a:bodyPr/>
                    <a:lstStyle/>
                    <a:p>
                      <a:r>
                        <a:rPr lang="en-AU" dirty="0">
                          <a:latin typeface="Gill Sans MT" panose="020B0502020104020203" pitchFamily="34" charset="0"/>
                        </a:rPr>
                        <a:t>Playing a Match:</a:t>
                      </a:r>
                    </a:p>
                    <a:p>
                      <a:pPr marL="457200" indent="-457200">
                        <a:buAutoNum type="arabicPeriod"/>
                      </a:pPr>
                      <a:r>
                        <a:rPr lang="en-AU" dirty="0">
                          <a:latin typeface="Gill Sans MT" panose="020B0502020104020203" pitchFamily="34" charset="0"/>
                        </a:rPr>
                        <a:t>Player demonstrates what they’ve learned.</a:t>
                      </a:r>
                    </a:p>
                    <a:p>
                      <a:pPr marL="457200" indent="-457200">
                        <a:buAutoNum type="arabicPeriod"/>
                      </a:pPr>
                      <a:r>
                        <a:rPr lang="en-AU" dirty="0">
                          <a:latin typeface="Gill Sans MT" panose="020B0502020104020203" pitchFamily="34" charset="0"/>
                        </a:rPr>
                        <a:t>Coach (or parent!) does not come onto the field to help the player</a:t>
                      </a:r>
                      <a:r>
                        <a:rPr lang="en-AU" baseline="0" dirty="0">
                          <a:latin typeface="Gill Sans MT" panose="020B0502020104020203" pitchFamily="34" charset="0"/>
                        </a:rPr>
                        <a:t> (or play the game for them!).</a:t>
                      </a:r>
                      <a:endParaRPr lang="en-AU" dirty="0">
                        <a:latin typeface="Gill Sans MT" panose="020B0502020104020203" pitchFamily="34" charset="0"/>
                      </a:endParaRPr>
                    </a:p>
                    <a:p>
                      <a:endParaRPr lang="en-AU" sz="1000" dirty="0"/>
                    </a:p>
                  </a:txBody>
                  <a:tcPr/>
                </a:tc>
                <a:extLst>
                  <a:ext uri="{0D108BD9-81ED-4DB2-BD59-A6C34878D82A}">
                    <a16:rowId xmlns="" xmlns:a16="http://schemas.microsoft.com/office/drawing/2014/main" val="107006177"/>
                  </a:ext>
                </a:extLst>
              </a:tr>
            </a:tbl>
          </a:graphicData>
        </a:graphic>
      </p:graphicFrame>
    </p:spTree>
    <p:extLst>
      <p:ext uri="{BB962C8B-B14F-4D97-AF65-F5344CB8AC3E}">
        <p14:creationId xmlns="" xmlns:p14="http://schemas.microsoft.com/office/powerpoint/2010/main" val="1407540330"/>
      </p:ext>
    </p:extLst>
  </p:cSld>
  <p:clrMapOvr>
    <a:masterClrMapping/>
  </p:clrMapOvr>
  <p:transition spd="med" advTm="15000">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162" y="2132856"/>
            <a:ext cx="10360501" cy="4140944"/>
          </a:xfrm>
        </p:spPr>
        <p:txBody>
          <a:bodyPr>
            <a:normAutofit/>
          </a:bodyPr>
          <a:lstStyle/>
          <a:p>
            <a:pPr marL="0" indent="0">
              <a:buNone/>
            </a:pPr>
            <a:r>
              <a:rPr lang="en-AU" sz="3200" dirty="0">
                <a:latin typeface="Gill Sans MT" panose="020B0502020104020203" pitchFamily="34" charset="0"/>
              </a:rPr>
              <a:t>As Coaches and dedicated supporters of our children we must view the training pitch and the playing field </a:t>
            </a:r>
            <a:r>
              <a:rPr lang="en-AU" sz="3200" i="1" dirty="0">
                <a:latin typeface="Gill Sans MT" panose="020B0502020104020203" pitchFamily="34" charset="0"/>
              </a:rPr>
              <a:t>as part of the same classroom</a:t>
            </a:r>
            <a:r>
              <a:rPr lang="en-AU" sz="3200" dirty="0">
                <a:latin typeface="Gill Sans MT" panose="020B0502020104020203" pitchFamily="34" charset="0"/>
              </a:rPr>
              <a:t>.</a:t>
            </a:r>
          </a:p>
        </p:txBody>
      </p:sp>
    </p:spTree>
    <p:extLst>
      <p:ext uri="{BB962C8B-B14F-4D97-AF65-F5344CB8AC3E}">
        <p14:creationId xmlns="" xmlns:p14="http://schemas.microsoft.com/office/powerpoint/2010/main" val="105943398"/>
      </p:ext>
    </p:extLst>
  </p:cSld>
  <p:clrMapOvr>
    <a:masterClrMapping/>
  </p:clrMapOvr>
  <p:transition spd="med" advTm="15000">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AU" sz="3200" u="sng" dirty="0">
                <a:latin typeface="Gill Sans MT" panose="020B0502020104020203" pitchFamily="34" charset="0"/>
              </a:rPr>
              <a:t>Question:</a:t>
            </a:r>
          </a:p>
          <a:p>
            <a:pPr marL="0" indent="0">
              <a:buNone/>
            </a:pPr>
            <a:r>
              <a:rPr lang="en-AU" sz="3200" dirty="0">
                <a:latin typeface="Gill Sans MT" panose="020B0502020104020203" pitchFamily="34" charset="0"/>
              </a:rPr>
              <a:t>Do parents turn up to training and start coaching players?</a:t>
            </a:r>
          </a:p>
          <a:p>
            <a:pPr marL="0" indent="0">
              <a:buNone/>
            </a:pPr>
            <a:endParaRPr lang="en-AU" dirty="0"/>
          </a:p>
        </p:txBody>
      </p:sp>
    </p:spTree>
    <p:extLst>
      <p:ext uri="{BB962C8B-B14F-4D97-AF65-F5344CB8AC3E}">
        <p14:creationId xmlns="" xmlns:p14="http://schemas.microsoft.com/office/powerpoint/2010/main" val="588379162"/>
      </p:ext>
    </p:extLst>
  </p:cSld>
  <p:clrMapOvr>
    <a:masterClrMapping/>
  </p:clrMapOvr>
  <p:transition spd="med" advTm="15000">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162" y="2276871"/>
            <a:ext cx="10360501" cy="3996929"/>
          </a:xfrm>
        </p:spPr>
        <p:txBody>
          <a:bodyPr>
            <a:normAutofit/>
          </a:bodyPr>
          <a:lstStyle/>
          <a:p>
            <a:pPr marL="0" indent="0">
              <a:buNone/>
            </a:pPr>
            <a:r>
              <a:rPr lang="en-AU" sz="3200" dirty="0">
                <a:latin typeface="Gill Sans MT" panose="020B0502020104020203" pitchFamily="34" charset="0"/>
              </a:rPr>
              <a:t>So, why do we still allow parents to deliver instructions and coach – not just their own child – but other players in the team from the sidelines???</a:t>
            </a:r>
          </a:p>
        </p:txBody>
      </p:sp>
    </p:spTree>
    <p:extLst>
      <p:ext uri="{BB962C8B-B14F-4D97-AF65-F5344CB8AC3E}">
        <p14:creationId xmlns="" xmlns:p14="http://schemas.microsoft.com/office/powerpoint/2010/main" val="2034311290"/>
      </p:ext>
    </p:extLst>
  </p:cSld>
  <p:clrMapOvr>
    <a:masterClrMapping/>
  </p:clrMapOvr>
  <p:transition spd="med" advTm="15000">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62" y="404664"/>
            <a:ext cx="10360501" cy="1297136"/>
          </a:xfrm>
        </p:spPr>
        <p:txBody>
          <a:bodyPr>
            <a:normAutofit/>
          </a:bodyPr>
          <a:lstStyle/>
          <a:p>
            <a:r>
              <a:rPr lang="en-AU" dirty="0">
                <a:latin typeface="Gill Sans MT" panose="020B0502020104020203" pitchFamily="34" charset="0"/>
              </a:rPr>
              <a:t>MV CLUB DIRECTIVE:</a:t>
            </a:r>
            <a:br>
              <a:rPr lang="en-AU" dirty="0">
                <a:latin typeface="Gill Sans MT" panose="020B0502020104020203" pitchFamily="34" charset="0"/>
              </a:rPr>
            </a:br>
            <a:r>
              <a:rPr lang="en-AU" sz="3400" dirty="0">
                <a:solidFill>
                  <a:schemeClr val="accent1">
                    <a:lumMod val="75000"/>
                  </a:schemeClr>
                </a:solidFill>
                <a:latin typeface="Gill Sans MT" panose="020B0502020104020203" pitchFamily="34" charset="0"/>
              </a:rPr>
              <a:t>NO SIDELINE COACHING FROM PARENTS</a:t>
            </a:r>
            <a:endParaRPr lang="en-AU" sz="3400" dirty="0">
              <a:solidFill>
                <a:schemeClr val="accent1">
                  <a:lumMod val="75000"/>
                </a:schemeClr>
              </a:solidFill>
            </a:endParaRPr>
          </a:p>
        </p:txBody>
      </p:sp>
      <p:sp>
        <p:nvSpPr>
          <p:cNvPr id="3" name="Content Placeholder 2"/>
          <p:cNvSpPr>
            <a:spLocks noGrp="1"/>
          </p:cNvSpPr>
          <p:nvPr>
            <p:ph idx="1"/>
          </p:nvPr>
        </p:nvSpPr>
        <p:spPr>
          <a:xfrm>
            <a:off x="914162" y="2060848"/>
            <a:ext cx="10360501" cy="4212952"/>
          </a:xfrm>
        </p:spPr>
        <p:txBody>
          <a:bodyPr/>
          <a:lstStyle/>
          <a:p>
            <a:r>
              <a:rPr lang="en-AU" dirty="0">
                <a:latin typeface="Gill Sans MT" panose="020B0502020104020203" pitchFamily="34" charset="0"/>
              </a:rPr>
              <a:t>Let the Coach ‘coach’. One Coach = One Voice.</a:t>
            </a:r>
          </a:p>
          <a:p>
            <a:r>
              <a:rPr lang="en-AU" dirty="0">
                <a:latin typeface="Gill Sans MT" panose="020B0502020104020203" pitchFamily="34" charset="0"/>
              </a:rPr>
              <a:t>Parents can barrack and cheer to their heart’s content (positive!).</a:t>
            </a:r>
          </a:p>
          <a:p>
            <a:r>
              <a:rPr lang="en-AU" dirty="0">
                <a:latin typeface="Gill Sans MT" panose="020B0502020104020203" pitchFamily="34" charset="0"/>
              </a:rPr>
              <a:t>Children need to learn the game for themselves.</a:t>
            </a:r>
          </a:p>
          <a:p>
            <a:r>
              <a:rPr lang="en-AU" dirty="0">
                <a:latin typeface="Gill Sans MT" panose="020B0502020104020203" pitchFamily="34" charset="0"/>
              </a:rPr>
              <a:t>Children to need to make their own decisions without being told what to do all the time.</a:t>
            </a:r>
          </a:p>
          <a:p>
            <a:r>
              <a:rPr lang="en-AU" dirty="0">
                <a:latin typeface="Gill Sans MT" panose="020B0502020104020203" pitchFamily="34" charset="0"/>
              </a:rPr>
              <a:t>Making mistakes is how they grow and learn the game.</a:t>
            </a:r>
          </a:p>
          <a:p>
            <a:pPr marL="0" indent="0">
              <a:buNone/>
            </a:pPr>
            <a:endParaRPr lang="en-AU" dirty="0"/>
          </a:p>
        </p:txBody>
      </p:sp>
    </p:spTree>
    <p:extLst>
      <p:ext uri="{BB962C8B-B14F-4D97-AF65-F5344CB8AC3E}">
        <p14:creationId xmlns="" xmlns:p14="http://schemas.microsoft.com/office/powerpoint/2010/main" val="2784601160"/>
      </p:ext>
    </p:extLst>
  </p:cSld>
  <p:clrMapOvr>
    <a:masterClrMapping/>
  </p:clrMapOvr>
  <p:transition spd="med" advTm="15000">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a:latin typeface="Gill Sans MT" panose="020B0502020104020203" pitchFamily="34" charset="0"/>
              </a:rPr>
              <a:t>Learning HOW TO PLAY the game is more important than winning a game</a:t>
            </a:r>
          </a:p>
        </p:txBody>
      </p:sp>
      <p:sp>
        <p:nvSpPr>
          <p:cNvPr id="3" name="Content Placeholder 2"/>
          <p:cNvSpPr>
            <a:spLocks noGrp="1"/>
          </p:cNvSpPr>
          <p:nvPr>
            <p:ph idx="1"/>
          </p:nvPr>
        </p:nvSpPr>
        <p:spPr>
          <a:xfrm>
            <a:off x="914162" y="1988839"/>
            <a:ext cx="10360501" cy="4284961"/>
          </a:xfrm>
        </p:spPr>
        <p:txBody>
          <a:bodyPr>
            <a:normAutofit/>
          </a:bodyPr>
          <a:lstStyle/>
          <a:p>
            <a:pPr marL="0" indent="0">
              <a:buNone/>
            </a:pPr>
            <a:r>
              <a:rPr lang="en-AU" dirty="0">
                <a:latin typeface="Gill Sans MT" panose="020B0502020104020203" pitchFamily="34" charset="0"/>
              </a:rPr>
              <a:t>Remember, the Junior Coach is concerned with how each player is developing towards becoming an accomplished footballer when it really counts – at the youth and senior level.</a:t>
            </a:r>
          </a:p>
          <a:p>
            <a:pPr marL="0" indent="0">
              <a:buNone/>
            </a:pPr>
            <a:r>
              <a:rPr lang="en-AU" dirty="0">
                <a:latin typeface="Gill Sans MT" panose="020B0502020104020203" pitchFamily="34" charset="0"/>
              </a:rPr>
              <a:t>This means that on match-day, the overall focus should still be on the individual, not merely the team’s performance.</a:t>
            </a:r>
          </a:p>
          <a:p>
            <a:pPr marL="0" indent="0">
              <a:buNone/>
            </a:pPr>
            <a:r>
              <a:rPr lang="en-AU" dirty="0">
                <a:latin typeface="Gill Sans MT" panose="020B0502020104020203" pitchFamily="34" charset="0"/>
              </a:rPr>
              <a:t>Whatever happens, this player-centred approach must never be abandoned on match-day simply because of the score!</a:t>
            </a:r>
          </a:p>
          <a:p>
            <a:endParaRPr lang="en-AU" dirty="0"/>
          </a:p>
        </p:txBody>
      </p:sp>
    </p:spTree>
    <p:extLst>
      <p:ext uri="{BB962C8B-B14F-4D97-AF65-F5344CB8AC3E}">
        <p14:creationId xmlns="" xmlns:p14="http://schemas.microsoft.com/office/powerpoint/2010/main" val="1404616527"/>
      </p:ext>
    </p:extLst>
  </p:cSld>
  <p:clrMapOvr>
    <a:masterClrMapping/>
  </p:clrMapOvr>
  <p:transition spd="med" advTm="15000">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14162" y="692696"/>
            <a:ext cx="10360501" cy="936104"/>
          </a:xfrm>
        </p:spPr>
        <p:txBody>
          <a:bodyPr>
            <a:normAutofit/>
          </a:bodyPr>
          <a:lstStyle/>
          <a:p>
            <a:r>
              <a:rPr lang="en-US" dirty="0">
                <a:latin typeface="Gill Sans MT" panose="020B0502020104020203" pitchFamily="34" charset="0"/>
              </a:rPr>
              <a:t>Our Junior Development PROGRAMME</a:t>
            </a:r>
          </a:p>
        </p:txBody>
      </p:sp>
      <p:sp>
        <p:nvSpPr>
          <p:cNvPr id="14" name="Content Placeholder 13"/>
          <p:cNvSpPr>
            <a:spLocks noGrp="1"/>
          </p:cNvSpPr>
          <p:nvPr>
            <p:ph idx="1"/>
          </p:nvPr>
        </p:nvSpPr>
        <p:spPr>
          <a:xfrm>
            <a:off x="914162" y="1628800"/>
            <a:ext cx="10360501" cy="4645001"/>
          </a:xfrm>
        </p:spPr>
        <p:txBody>
          <a:bodyPr>
            <a:normAutofit/>
          </a:bodyPr>
          <a:lstStyle/>
          <a:p>
            <a:pPr marL="0" indent="0">
              <a:buNone/>
            </a:pPr>
            <a:endParaRPr lang="en-AU" dirty="0"/>
          </a:p>
          <a:p>
            <a:r>
              <a:rPr lang="en-AU" sz="3000" dirty="0">
                <a:latin typeface="Gill Sans MT" panose="020B0502020104020203" pitchFamily="34" charset="0"/>
              </a:rPr>
              <a:t>For all children aged 5-13 years. </a:t>
            </a:r>
          </a:p>
          <a:p>
            <a:r>
              <a:rPr lang="en-AU" sz="3000" dirty="0">
                <a:latin typeface="Gill Sans MT" panose="020B0502020104020203" pitchFamily="34" charset="0"/>
              </a:rPr>
              <a:t>Based on the current FFA National Football Curriculum.</a:t>
            </a:r>
          </a:p>
          <a:p>
            <a:pPr>
              <a:buFontTx/>
              <a:buChar char="-"/>
            </a:pPr>
            <a:r>
              <a:rPr lang="en-AU" sz="3000" i="1" dirty="0">
                <a:solidFill>
                  <a:srgbClr val="FFC000"/>
                </a:solidFill>
                <a:latin typeface="Gill Sans MT" panose="020B0502020104020203" pitchFamily="34" charset="0"/>
              </a:rPr>
              <a:t>The Discovery Phase (U6-U8).</a:t>
            </a:r>
          </a:p>
          <a:p>
            <a:pPr>
              <a:buFontTx/>
              <a:buChar char="-"/>
            </a:pPr>
            <a:r>
              <a:rPr lang="en-AU" sz="3000" i="1" dirty="0">
                <a:solidFill>
                  <a:srgbClr val="0070C0"/>
                </a:solidFill>
                <a:latin typeface="Gill Sans MT" panose="020B0502020104020203" pitchFamily="34" charset="0"/>
              </a:rPr>
              <a:t>The Skill Acquisition Phase (U9-U12).</a:t>
            </a:r>
          </a:p>
          <a:p>
            <a:r>
              <a:rPr lang="en-AU" sz="3000" dirty="0">
                <a:latin typeface="Gill Sans MT" panose="020B0502020104020203" pitchFamily="34" charset="0"/>
              </a:rPr>
              <a:t>Designed for teams training at least once a week.</a:t>
            </a:r>
          </a:p>
          <a:p>
            <a:r>
              <a:rPr lang="en-AU" sz="3000" dirty="0">
                <a:latin typeface="Gill Sans MT" panose="020B0502020104020203" pitchFamily="34" charset="0"/>
              </a:rPr>
              <a:t>To be used as a guide.</a:t>
            </a:r>
          </a:p>
          <a:p>
            <a:endParaRPr lang="en-AU" dirty="0"/>
          </a:p>
          <a:p>
            <a:endParaRPr lang="en-AU" dirty="0"/>
          </a:p>
          <a:p>
            <a:endParaRPr lang="en-AU" dirty="0"/>
          </a:p>
          <a:p>
            <a:endParaRPr lang="en-AU" dirty="0"/>
          </a:p>
          <a:p>
            <a:endParaRPr lang="en-AU" dirty="0"/>
          </a:p>
        </p:txBody>
      </p:sp>
    </p:spTree>
    <p:extLst>
      <p:ext uri="{BB962C8B-B14F-4D97-AF65-F5344CB8AC3E}">
        <p14:creationId xmlns="" xmlns:p14="http://schemas.microsoft.com/office/powerpoint/2010/main" val="1795219737"/>
      </p:ext>
    </p:extLst>
  </p:cSld>
  <p:clrMapOvr>
    <a:masterClrMapping/>
  </p:clrMapOvr>
  <p:transition spd="med" advTm="15000">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62" y="692696"/>
            <a:ext cx="10360501" cy="1009104"/>
          </a:xfrm>
        </p:spPr>
        <p:txBody>
          <a:bodyPr>
            <a:noAutofit/>
          </a:bodyPr>
          <a:lstStyle/>
          <a:p>
            <a:r>
              <a:rPr lang="en-AU" dirty="0">
                <a:latin typeface="Gill Sans MT" panose="020B0502020104020203" pitchFamily="34" charset="0"/>
              </a:rPr>
              <a:t>MV CLUB DIRECTIVE:</a:t>
            </a:r>
            <a:br>
              <a:rPr lang="en-AU" dirty="0">
                <a:latin typeface="Gill Sans MT" panose="020B0502020104020203" pitchFamily="34" charset="0"/>
              </a:rPr>
            </a:br>
            <a:r>
              <a:rPr lang="en-AU" sz="3400" dirty="0">
                <a:solidFill>
                  <a:schemeClr val="accent1">
                    <a:lumMod val="75000"/>
                  </a:schemeClr>
                </a:solidFill>
                <a:latin typeface="Gill Sans MT" panose="020B0502020104020203" pitchFamily="34" charset="0"/>
              </a:rPr>
              <a:t>MANDATORY ROTATION OF ALL PLAYERS In ALL POSITIONS (UNTIL U13)</a:t>
            </a:r>
          </a:p>
        </p:txBody>
      </p:sp>
      <p:sp>
        <p:nvSpPr>
          <p:cNvPr id="3" name="Content Placeholder 2"/>
          <p:cNvSpPr>
            <a:spLocks noGrp="1"/>
          </p:cNvSpPr>
          <p:nvPr>
            <p:ph idx="1"/>
          </p:nvPr>
        </p:nvSpPr>
        <p:spPr/>
        <p:txBody>
          <a:bodyPr>
            <a:normAutofit lnSpcReduction="10000"/>
          </a:bodyPr>
          <a:lstStyle/>
          <a:p>
            <a:r>
              <a:rPr lang="en-AU" dirty="0">
                <a:latin typeface="Gill Sans MT" panose="020B0502020104020203" pitchFamily="34" charset="0"/>
              </a:rPr>
              <a:t>Increases game awareness.</a:t>
            </a:r>
          </a:p>
          <a:p>
            <a:pPr>
              <a:lnSpc>
                <a:spcPct val="100000"/>
              </a:lnSpc>
            </a:pPr>
            <a:r>
              <a:rPr lang="en-AU" dirty="0">
                <a:latin typeface="Gill Sans MT" panose="020B0502020104020203" pitchFamily="34" charset="0"/>
              </a:rPr>
              <a:t>Enhances technical development by maximizing participation and contact with the ball. ‘More touches’ = greater improvement.</a:t>
            </a:r>
          </a:p>
          <a:p>
            <a:pPr>
              <a:lnSpc>
                <a:spcPct val="100000"/>
              </a:lnSpc>
            </a:pPr>
            <a:r>
              <a:rPr lang="en-AU" dirty="0">
                <a:latin typeface="Gill Sans MT" panose="020B0502020104020203" pitchFamily="34" charset="0"/>
              </a:rPr>
              <a:t>Provides all players with an opportunity to score a goal – irrespective of whether their team is ‘winning’ or ‘losing’.</a:t>
            </a:r>
          </a:p>
          <a:p>
            <a:r>
              <a:rPr lang="en-AU" dirty="0">
                <a:latin typeface="Gill Sans MT" panose="020B0502020104020203" pitchFamily="34" charset="0"/>
              </a:rPr>
              <a:t>All players need to learn how to attack and how to defend.</a:t>
            </a:r>
          </a:p>
          <a:p>
            <a:r>
              <a:rPr lang="en-AU" dirty="0">
                <a:latin typeface="Gill Sans MT" panose="020B0502020104020203" pitchFamily="34" charset="0"/>
              </a:rPr>
              <a:t>Reduces boredom and drop-out.</a:t>
            </a:r>
          </a:p>
          <a:p>
            <a:r>
              <a:rPr lang="en-AU" dirty="0">
                <a:latin typeface="Gill Sans MT" panose="020B0502020104020203" pitchFamily="34" charset="0"/>
              </a:rPr>
              <a:t>Increases confidence and self-esteem.</a:t>
            </a:r>
          </a:p>
          <a:p>
            <a:pPr marL="0" indent="0">
              <a:buNone/>
            </a:pPr>
            <a:endParaRPr lang="en-AU" dirty="0"/>
          </a:p>
          <a:p>
            <a:pPr marL="0" indent="0">
              <a:buNone/>
            </a:pPr>
            <a:endParaRPr lang="en-AU" dirty="0"/>
          </a:p>
          <a:p>
            <a:pPr marL="0" indent="0">
              <a:buNone/>
            </a:pPr>
            <a:endParaRPr lang="en-AU" dirty="0"/>
          </a:p>
          <a:p>
            <a:pPr marL="0" indent="0">
              <a:buNone/>
            </a:pPr>
            <a:endParaRPr lang="en-AU" dirty="0"/>
          </a:p>
          <a:p>
            <a:pPr marL="0" indent="0">
              <a:buNone/>
            </a:pPr>
            <a:endParaRPr lang="en-AU" dirty="0"/>
          </a:p>
        </p:txBody>
      </p:sp>
    </p:spTree>
    <p:extLst>
      <p:ext uri="{BB962C8B-B14F-4D97-AF65-F5344CB8AC3E}">
        <p14:creationId xmlns="" xmlns:p14="http://schemas.microsoft.com/office/powerpoint/2010/main" val="3114266892"/>
      </p:ext>
    </p:extLst>
  </p:cSld>
  <p:clrMapOvr>
    <a:masterClrMapping/>
  </p:clrMapOvr>
  <p:transition spd="med" advTm="15000">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162" y="2276871"/>
            <a:ext cx="10360501" cy="3996929"/>
          </a:xfrm>
        </p:spPr>
        <p:txBody>
          <a:bodyPr>
            <a:normAutofit/>
          </a:bodyPr>
          <a:lstStyle/>
          <a:p>
            <a:pPr>
              <a:buNone/>
            </a:pPr>
            <a:r>
              <a:rPr lang="en-AU" sz="3200" i="1" dirty="0">
                <a:latin typeface="GillSans" pitchFamily="34" charset="0"/>
              </a:rPr>
              <a:t>	</a:t>
            </a:r>
            <a:r>
              <a:rPr lang="en-AU" sz="3200" i="1" dirty="0">
                <a:latin typeface="Gill Sans MT" panose="020B0502020104020203" pitchFamily="34" charset="0"/>
              </a:rPr>
              <a:t>‘By the end of the season, every player must have played at least half a game in every position.’</a:t>
            </a:r>
          </a:p>
        </p:txBody>
      </p:sp>
    </p:spTree>
  </p:cSld>
  <p:clrMapOvr>
    <a:masterClrMapping/>
  </p:clrMapOvr>
  <p:transition spd="med" advTm="15000">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00000"/>
              </a:lnSpc>
            </a:pPr>
            <a:r>
              <a:rPr lang="en-AU" sz="3200" dirty="0">
                <a:latin typeface="Gill Sans MT" panose="020B0502020104020203" pitchFamily="34" charset="0"/>
              </a:rPr>
              <a:t>In the past, the only reason why Coaches played kids in the same positions every week WAS TO WIN. </a:t>
            </a:r>
          </a:p>
          <a:p>
            <a:pPr>
              <a:lnSpc>
                <a:spcPct val="100000"/>
              </a:lnSpc>
            </a:pPr>
            <a:r>
              <a:rPr lang="en-AU" sz="3200" dirty="0">
                <a:latin typeface="Gill Sans MT" panose="020B0502020104020203" pitchFamily="34" charset="0"/>
              </a:rPr>
              <a:t>Stronger players in the key positions. TOO EASY!</a:t>
            </a:r>
          </a:p>
          <a:p>
            <a:pPr>
              <a:lnSpc>
                <a:spcPct val="100000"/>
              </a:lnSpc>
            </a:pPr>
            <a:r>
              <a:rPr lang="en-AU" sz="3200" dirty="0">
                <a:latin typeface="Gill Sans MT" panose="020B0502020104020203" pitchFamily="34" charset="0"/>
              </a:rPr>
              <a:t>Weaker players where are they unlikely to see much of the ball and thus make less mistakes. TOO EASY!</a:t>
            </a:r>
          </a:p>
        </p:txBody>
      </p:sp>
    </p:spTree>
    <p:extLst>
      <p:ext uri="{BB962C8B-B14F-4D97-AF65-F5344CB8AC3E}">
        <p14:creationId xmlns="" xmlns:p14="http://schemas.microsoft.com/office/powerpoint/2010/main" val="4116228938"/>
      </p:ext>
    </p:extLst>
  </p:cSld>
  <p:clrMapOvr>
    <a:masterClrMapping/>
  </p:clrMapOvr>
  <p:transition spd="med" advTm="15000">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AU" sz="3200" i="1" dirty="0">
                <a:latin typeface="Gill Sans MT" panose="020B0502020104020203" pitchFamily="34" charset="0"/>
              </a:rPr>
              <a:t>“Young kids should be taught how to play in every area of the pitch, not taught to play a specific role. They don’t need to be taught a role because it is innate. </a:t>
            </a:r>
            <a:r>
              <a:rPr lang="en-AU" sz="3600" i="1" dirty="0">
                <a:latin typeface="Gill Sans MT" panose="020B0502020104020203" pitchFamily="34" charset="0"/>
              </a:rPr>
              <a:t>Every player has a natural disposition towards one role or another, but first they have to learn how to play everywhere.”</a:t>
            </a:r>
          </a:p>
          <a:p>
            <a:pPr marL="0" indent="0">
              <a:buNone/>
            </a:pPr>
            <a:r>
              <a:rPr lang="en-AU" sz="3000" i="1" dirty="0">
                <a:solidFill>
                  <a:schemeClr val="tx1">
                    <a:lumMod val="65000"/>
                  </a:schemeClr>
                </a:solidFill>
                <a:latin typeface="Gill Sans MT" panose="020B0502020104020203" pitchFamily="34" charset="0"/>
              </a:rPr>
              <a:t>~ Marcello Lippi, Former Italian National Team Coach &amp; 2006 World Cup Winner.</a:t>
            </a:r>
          </a:p>
        </p:txBody>
      </p:sp>
    </p:spTree>
    <p:extLst>
      <p:ext uri="{BB962C8B-B14F-4D97-AF65-F5344CB8AC3E}">
        <p14:creationId xmlns="" xmlns:p14="http://schemas.microsoft.com/office/powerpoint/2010/main" val="2522246811"/>
      </p:ext>
    </p:extLst>
  </p:cSld>
  <p:clrMapOvr>
    <a:masterClrMapping/>
  </p:clrMapOvr>
  <p:transition spd="med" advTm="15000">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Gill Sans MT" panose="020B0502020104020203" pitchFamily="34" charset="0"/>
              </a:rPr>
              <a:t>WHAT IS TALENT?</a:t>
            </a:r>
          </a:p>
        </p:txBody>
      </p:sp>
      <p:sp>
        <p:nvSpPr>
          <p:cNvPr id="3" name="Content Placeholder 2"/>
          <p:cNvSpPr>
            <a:spLocks noGrp="1"/>
          </p:cNvSpPr>
          <p:nvPr>
            <p:ph idx="1"/>
          </p:nvPr>
        </p:nvSpPr>
        <p:spPr>
          <a:xfrm>
            <a:off x="914162" y="1916833"/>
            <a:ext cx="10360501" cy="4356968"/>
          </a:xfrm>
        </p:spPr>
        <p:txBody>
          <a:bodyPr>
            <a:normAutofit fontScale="92500" lnSpcReduction="10000"/>
          </a:bodyPr>
          <a:lstStyle/>
          <a:p>
            <a:pPr marL="0" indent="0">
              <a:lnSpc>
                <a:spcPct val="110000"/>
              </a:lnSpc>
              <a:buNone/>
            </a:pPr>
            <a:r>
              <a:rPr lang="en-AU" sz="3200" i="1" dirty="0">
                <a:solidFill>
                  <a:schemeClr val="accent1">
                    <a:lumMod val="75000"/>
                  </a:schemeClr>
                </a:solidFill>
                <a:latin typeface="Gill Sans MT" panose="020B0502020104020203" pitchFamily="34" charset="0"/>
              </a:rPr>
              <a:t>Talent means being able to repeat a skill effectively and consistently over an extended period of time.</a:t>
            </a:r>
          </a:p>
          <a:p>
            <a:r>
              <a:rPr lang="en-AU" sz="3200" dirty="0">
                <a:latin typeface="Gill Sans MT" panose="020B0502020104020203" pitchFamily="34" charset="0"/>
              </a:rPr>
              <a:t>Is talent innate? (‘in the genes’)</a:t>
            </a:r>
          </a:p>
          <a:p>
            <a:r>
              <a:rPr lang="en-AU" sz="3200" dirty="0">
                <a:latin typeface="Gill Sans MT" panose="020B0502020104020203" pitchFamily="34" charset="0"/>
              </a:rPr>
              <a:t>Think of the world’s greatest footballers (Pele, Messi).</a:t>
            </a:r>
          </a:p>
          <a:p>
            <a:r>
              <a:rPr lang="en-AU" sz="3200" i="1" dirty="0">
                <a:latin typeface="Gill Sans MT" panose="020B0502020104020203" pitchFamily="34" charset="0"/>
              </a:rPr>
              <a:t>How many times have you heard someone say</a:t>
            </a:r>
            <a:r>
              <a:rPr lang="en-AU" sz="3200" dirty="0">
                <a:latin typeface="Gill Sans MT" panose="020B0502020104020203" pitchFamily="34" charset="0"/>
              </a:rPr>
              <a:t> . . . . </a:t>
            </a:r>
          </a:p>
          <a:p>
            <a:pPr marL="0" indent="0">
              <a:buNone/>
            </a:pPr>
            <a:endParaRPr lang="en-AU" sz="1000" dirty="0">
              <a:latin typeface="Gill Sans MT" panose="020B0502020104020203" pitchFamily="34" charset="0"/>
            </a:endParaRPr>
          </a:p>
          <a:p>
            <a:pPr>
              <a:lnSpc>
                <a:spcPct val="110000"/>
              </a:lnSpc>
              <a:buNone/>
            </a:pPr>
            <a:r>
              <a:rPr lang="en-AU" sz="3200" i="1" dirty="0">
                <a:latin typeface="Gill Sans MT" panose="020B0502020104020203" pitchFamily="34" charset="0"/>
              </a:rPr>
              <a:t>“They were born with something I wasn’t born with. They are gifted.”</a:t>
            </a:r>
          </a:p>
        </p:txBody>
      </p:sp>
    </p:spTree>
  </p:cSld>
  <p:clrMapOvr>
    <a:masterClrMapping/>
  </p:clrMapOvr>
  <p:transition spd="med" advTm="15000">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162" y="2204863"/>
            <a:ext cx="10360501" cy="4068937"/>
          </a:xfrm>
        </p:spPr>
        <p:txBody>
          <a:bodyPr>
            <a:normAutofit/>
          </a:bodyPr>
          <a:lstStyle/>
          <a:p>
            <a:pPr algn="ctr">
              <a:lnSpc>
                <a:spcPct val="100000"/>
              </a:lnSpc>
              <a:buNone/>
            </a:pPr>
            <a:r>
              <a:rPr lang="en-AU" sz="3200" dirty="0">
                <a:latin typeface="Gill Sans MT" panose="020B0502020104020203" pitchFamily="34" charset="0"/>
              </a:rPr>
              <a:t>Today’s concept of talent is still part of an old cultural legacy.</a:t>
            </a:r>
          </a:p>
        </p:txBody>
      </p:sp>
    </p:spTree>
  </p:cSld>
  <p:clrMapOvr>
    <a:masterClrMapping/>
  </p:clrMapOvr>
  <p:transition spd="med" advTm="15000">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162" y="2060847"/>
            <a:ext cx="10360501" cy="4212953"/>
          </a:xfrm>
        </p:spPr>
        <p:txBody>
          <a:bodyPr/>
          <a:lstStyle/>
          <a:p>
            <a:pPr>
              <a:buNone/>
            </a:pPr>
            <a:r>
              <a:rPr lang="en-AU" dirty="0">
                <a:latin typeface="Gill Sans MT" panose="020B0502020104020203" pitchFamily="34" charset="0"/>
              </a:rPr>
              <a:t>	</a:t>
            </a:r>
            <a:r>
              <a:rPr lang="en-AU" sz="3000" i="1" dirty="0">
                <a:latin typeface="Gill Sans MT" panose="020B0502020104020203" pitchFamily="34" charset="0"/>
              </a:rPr>
              <a:t>“Don’t ask, young artist, what is genius? </a:t>
            </a:r>
            <a:r>
              <a:rPr lang="en-AU" sz="3600" i="1" dirty="0">
                <a:latin typeface="Gill Sans MT" panose="020B0502020104020203" pitchFamily="34" charset="0"/>
              </a:rPr>
              <a:t>Either you have it or you don’t.”</a:t>
            </a:r>
          </a:p>
          <a:p>
            <a:pPr>
              <a:buNone/>
            </a:pPr>
            <a:r>
              <a:rPr lang="en-AU" dirty="0">
                <a:solidFill>
                  <a:schemeClr val="tx2">
                    <a:lumMod val="75000"/>
                  </a:schemeClr>
                </a:solidFill>
                <a:latin typeface="GillSans" pitchFamily="34" charset="0"/>
              </a:rPr>
              <a:t>	</a:t>
            </a:r>
            <a:r>
              <a:rPr lang="en-AU" sz="3200" i="1" dirty="0">
                <a:solidFill>
                  <a:schemeClr val="tx2">
                    <a:lumMod val="75000"/>
                  </a:schemeClr>
                </a:solidFill>
                <a:latin typeface="Gill Sans MT" panose="020B0502020104020203" pitchFamily="34" charset="0"/>
              </a:rPr>
              <a:t>~ Jean-Jacques Rousseau, French Philosopher,</a:t>
            </a:r>
            <a:r>
              <a:rPr lang="en-AU" sz="3000" dirty="0">
                <a:solidFill>
                  <a:schemeClr val="tx2">
                    <a:lumMod val="75000"/>
                  </a:schemeClr>
                </a:solidFill>
                <a:latin typeface="GillSans" pitchFamily="34" charset="0"/>
              </a:rPr>
              <a:t> </a:t>
            </a:r>
            <a:r>
              <a:rPr lang="en-AU" sz="3600" u="sng" dirty="0">
                <a:solidFill>
                  <a:schemeClr val="tx2">
                    <a:lumMod val="75000"/>
                  </a:schemeClr>
                </a:solidFill>
                <a:latin typeface="GillSans" pitchFamily="34" charset="0"/>
              </a:rPr>
              <a:t>1792 (!)</a:t>
            </a:r>
          </a:p>
        </p:txBody>
      </p:sp>
    </p:spTree>
  </p:cSld>
  <p:clrMapOvr>
    <a:masterClrMapping/>
  </p:clrMapOvr>
  <p:transition spd="med" advTm="15000">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162" y="2276871"/>
            <a:ext cx="10360501" cy="3996929"/>
          </a:xfrm>
        </p:spPr>
        <p:txBody>
          <a:bodyPr>
            <a:normAutofit/>
          </a:bodyPr>
          <a:lstStyle/>
          <a:p>
            <a:pPr>
              <a:buNone/>
            </a:pPr>
            <a:r>
              <a:rPr lang="en-AU" sz="3200" dirty="0">
                <a:latin typeface="GillSans" pitchFamily="34" charset="0"/>
              </a:rPr>
              <a:t>	</a:t>
            </a:r>
            <a:r>
              <a:rPr lang="en-AU" sz="3600" dirty="0">
                <a:latin typeface="Gill Sans MT" panose="020B0502020104020203" pitchFamily="34" charset="0"/>
              </a:rPr>
              <a:t>If we continue to believe that attaining excellence hinges on natural talent, our children are likely to give up if they show insufficient early promise.</a:t>
            </a:r>
          </a:p>
          <a:p>
            <a:pPr>
              <a:buNone/>
            </a:pPr>
            <a:endParaRPr lang="en-AU" sz="1000" dirty="0">
              <a:latin typeface="Gill Sans MT" panose="020B0502020104020203" pitchFamily="34" charset="0"/>
            </a:endParaRPr>
          </a:p>
          <a:p>
            <a:pPr>
              <a:buNone/>
            </a:pPr>
            <a:r>
              <a:rPr lang="en-AU" sz="3200" dirty="0">
                <a:latin typeface="Gill Sans MT" panose="020B0502020104020203" pitchFamily="34" charset="0"/>
              </a:rPr>
              <a:t>	Perfectly rational given the premise! </a:t>
            </a:r>
            <a:r>
              <a:rPr lang="en-AU" sz="3200" i="1" dirty="0">
                <a:latin typeface="Gill Sans MT" panose="020B0502020104020203" pitchFamily="34" charset="0"/>
              </a:rPr>
              <a:t>But . . . . </a:t>
            </a:r>
          </a:p>
        </p:txBody>
      </p:sp>
    </p:spTree>
  </p:cSld>
  <p:clrMapOvr>
    <a:masterClrMapping/>
  </p:clrMapOvr>
  <p:transition spd="med" advTm="15000">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162" y="2276871"/>
            <a:ext cx="10360501" cy="3996929"/>
          </a:xfrm>
        </p:spPr>
        <p:txBody>
          <a:bodyPr/>
          <a:lstStyle/>
          <a:p>
            <a:pPr>
              <a:buNone/>
            </a:pPr>
            <a:r>
              <a:rPr lang="en-AU" dirty="0"/>
              <a:t>	</a:t>
            </a:r>
            <a:r>
              <a:rPr lang="en-AU" sz="3400" i="1" dirty="0">
                <a:latin typeface="Gill Sans MT" panose="020B0502020104020203" pitchFamily="34" charset="0"/>
              </a:rPr>
              <a:t>“People make a great mistake if they think that my art has ever come easily to me. Nobody has devoted so much time and thought to composition as I.”</a:t>
            </a:r>
          </a:p>
          <a:p>
            <a:pPr>
              <a:buNone/>
            </a:pPr>
            <a:r>
              <a:rPr lang="en-AU" sz="3200" dirty="0">
                <a:solidFill>
                  <a:schemeClr val="tx2">
                    <a:lumMod val="75000"/>
                  </a:schemeClr>
                </a:solidFill>
                <a:latin typeface="GillSans" pitchFamily="34" charset="0"/>
              </a:rPr>
              <a:t>	</a:t>
            </a:r>
            <a:r>
              <a:rPr lang="en-AU" sz="3200" i="1" dirty="0">
                <a:solidFill>
                  <a:schemeClr val="tx2">
                    <a:lumMod val="75000"/>
                  </a:schemeClr>
                </a:solidFill>
                <a:latin typeface="Gill Sans MT" panose="020B0502020104020203" pitchFamily="34" charset="0"/>
              </a:rPr>
              <a:t>~ Mozart</a:t>
            </a:r>
          </a:p>
        </p:txBody>
      </p:sp>
    </p:spTree>
  </p:cSld>
  <p:clrMapOvr>
    <a:masterClrMapping/>
  </p:clrMapOvr>
  <p:transition spd="med" advTm="15000">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162" y="2204864"/>
            <a:ext cx="10360501" cy="4068936"/>
          </a:xfrm>
        </p:spPr>
        <p:txBody>
          <a:bodyPr/>
          <a:lstStyle/>
          <a:p>
            <a:pPr marL="0" indent="0">
              <a:buNone/>
            </a:pPr>
            <a:r>
              <a:rPr lang="en-AU" sz="3400" i="1" dirty="0">
                <a:latin typeface="Gill Sans MT" panose="020B0502020104020203" pitchFamily="34" charset="0"/>
              </a:rPr>
              <a:t>“I make many changes and reject and try again, until I am satisfied. Only then do I begin the working-out in breadth, length, height and depth in my head.”</a:t>
            </a:r>
          </a:p>
          <a:p>
            <a:pPr marL="0" indent="0">
              <a:buNone/>
            </a:pPr>
            <a:r>
              <a:rPr lang="en-AU" sz="3200" i="1" dirty="0">
                <a:solidFill>
                  <a:schemeClr val="tx2">
                    <a:lumMod val="75000"/>
                  </a:schemeClr>
                </a:solidFill>
                <a:latin typeface="Gill Sans MT" panose="020B0502020104020203" pitchFamily="34" charset="0"/>
              </a:rPr>
              <a:t>~ Beethoven</a:t>
            </a:r>
          </a:p>
        </p:txBody>
      </p:sp>
    </p:spTree>
    <p:extLst>
      <p:ext uri="{BB962C8B-B14F-4D97-AF65-F5344CB8AC3E}">
        <p14:creationId xmlns="" xmlns:p14="http://schemas.microsoft.com/office/powerpoint/2010/main" val="3060471235"/>
      </p:ext>
    </p:extLst>
  </p:cSld>
  <p:clrMapOvr>
    <a:masterClrMapping/>
  </p:clrMapOvr>
  <p:transition spd="med" advTm="15000">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latin typeface="Gill Sans MT" panose="020B0502020104020203" pitchFamily="34" charset="0"/>
              </a:rPr>
              <a:t>Our mission</a:t>
            </a:r>
          </a:p>
        </p:txBody>
      </p:sp>
      <p:sp>
        <p:nvSpPr>
          <p:cNvPr id="3" name="Content Placeholder 2"/>
          <p:cNvSpPr>
            <a:spLocks noGrp="1"/>
          </p:cNvSpPr>
          <p:nvPr>
            <p:ph idx="1"/>
          </p:nvPr>
        </p:nvSpPr>
        <p:spPr>
          <a:xfrm>
            <a:off x="914162" y="2204863"/>
            <a:ext cx="10360501" cy="4104457"/>
          </a:xfrm>
        </p:spPr>
        <p:txBody>
          <a:bodyPr/>
          <a:lstStyle/>
          <a:p>
            <a:pPr marL="0" indent="0">
              <a:buNone/>
            </a:pPr>
            <a:r>
              <a:rPr lang="en-AU" sz="3200" i="1" dirty="0">
                <a:latin typeface="Gill Sans MT" panose="020B0502020104020203" pitchFamily="34" charset="0"/>
              </a:rPr>
              <a:t>“To increase the skill level of all players, across all age groups, by maximizing participation and instilling a lifelong love of football.”</a:t>
            </a:r>
          </a:p>
          <a:p>
            <a:pPr marL="0" indent="0">
              <a:buNone/>
            </a:pPr>
            <a:endParaRPr lang="en-AU" dirty="0"/>
          </a:p>
        </p:txBody>
      </p:sp>
    </p:spTree>
    <p:extLst>
      <p:ext uri="{BB962C8B-B14F-4D97-AF65-F5344CB8AC3E}">
        <p14:creationId xmlns="" xmlns:p14="http://schemas.microsoft.com/office/powerpoint/2010/main" val="2447821358"/>
      </p:ext>
    </p:extLst>
  </p:cSld>
  <p:clrMapOvr>
    <a:masterClrMapping/>
  </p:clrMapOvr>
  <p:transition spd="med" advTm="15000">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2645" y="2060848"/>
            <a:ext cx="10360501" cy="4209693"/>
          </a:xfrm>
        </p:spPr>
        <p:txBody>
          <a:bodyPr>
            <a:normAutofit lnSpcReduction="10000"/>
          </a:bodyPr>
          <a:lstStyle/>
          <a:p>
            <a:pPr>
              <a:buNone/>
            </a:pPr>
            <a:r>
              <a:rPr lang="en-AU" sz="3200" i="1" dirty="0">
                <a:latin typeface="Gill Sans MT" panose="020B0502020104020203" pitchFamily="34" charset="0"/>
              </a:rPr>
              <a:t>	</a:t>
            </a:r>
            <a:r>
              <a:rPr lang="en-AU" sz="3400" i="1" dirty="0">
                <a:latin typeface="Gill Sans MT" panose="020B0502020104020203" pitchFamily="34" charset="0"/>
              </a:rPr>
              <a:t>“Contrary to what we’ve been taught, genes do not determine physical and character traits on their own. Rather, they interact with the environment in a dynamic, ongoing process that produces and continually refines an individual.”</a:t>
            </a:r>
          </a:p>
          <a:p>
            <a:pPr>
              <a:buNone/>
            </a:pPr>
            <a:endParaRPr lang="en-AU" sz="1000" i="1" dirty="0">
              <a:latin typeface="Gill Sans MT" panose="020B0502020104020203" pitchFamily="34" charset="0"/>
            </a:endParaRPr>
          </a:p>
          <a:p>
            <a:pPr>
              <a:buNone/>
            </a:pPr>
            <a:r>
              <a:rPr lang="en-AU" sz="3200" dirty="0">
                <a:solidFill>
                  <a:schemeClr val="tx2">
                    <a:lumMod val="75000"/>
                  </a:schemeClr>
                </a:solidFill>
                <a:latin typeface="GillSans" pitchFamily="34" charset="0"/>
              </a:rPr>
              <a:t>	</a:t>
            </a:r>
            <a:r>
              <a:rPr lang="en-AU" sz="3200" i="1" dirty="0">
                <a:solidFill>
                  <a:schemeClr val="tx2">
                    <a:lumMod val="75000"/>
                  </a:schemeClr>
                </a:solidFill>
                <a:latin typeface="Gill Sans MT" panose="020B0502020104020203" pitchFamily="34" charset="0"/>
              </a:rPr>
              <a:t>~ ‘The Genius in All of Us: Why Everything You’ve Been Told About Genetics and IQ is Wrong’, Dr David Shenk, Random House, 2010, p. 13.</a:t>
            </a:r>
          </a:p>
        </p:txBody>
      </p:sp>
    </p:spTree>
  </p:cSld>
  <p:clrMapOvr>
    <a:masterClrMapping/>
  </p:clrMapOvr>
  <p:transition spd="med" advTm="15000">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162" y="1340769"/>
            <a:ext cx="10360501" cy="4933032"/>
          </a:xfrm>
        </p:spPr>
        <p:txBody>
          <a:bodyPr/>
          <a:lstStyle/>
          <a:p>
            <a:pPr marL="0" indent="0">
              <a:buNone/>
            </a:pPr>
            <a:r>
              <a:rPr lang="en-AU" sz="3600" dirty="0">
                <a:latin typeface="Gill Sans MT" panose="020B0502020104020203" pitchFamily="34" charset="0"/>
              </a:rPr>
              <a:t>Talent is the result of something, not the cause.</a:t>
            </a:r>
          </a:p>
          <a:p>
            <a:pPr marL="0" indent="0">
              <a:buNone/>
            </a:pPr>
            <a:endParaRPr lang="en-AU" sz="1000" dirty="0"/>
          </a:p>
          <a:p>
            <a:r>
              <a:rPr lang="en-AU" sz="3200" dirty="0">
                <a:latin typeface="Gill Sans MT" panose="020B0502020104020203" pitchFamily="34" charset="0"/>
              </a:rPr>
              <a:t>Effort and practice.</a:t>
            </a:r>
          </a:p>
          <a:p>
            <a:r>
              <a:rPr lang="en-AU" sz="3200" dirty="0">
                <a:latin typeface="Gill Sans MT" panose="020B0502020104020203" pitchFamily="34" charset="0"/>
              </a:rPr>
              <a:t>Environment.</a:t>
            </a:r>
          </a:p>
          <a:p>
            <a:r>
              <a:rPr lang="en-AU" sz="3200" dirty="0">
                <a:latin typeface="Gill Sans MT" panose="020B0502020104020203" pitchFamily="34" charset="0"/>
              </a:rPr>
              <a:t>Unusual circumstances.</a:t>
            </a:r>
          </a:p>
        </p:txBody>
      </p:sp>
      <p:pic>
        <p:nvPicPr>
          <p:cNvPr id="4" name="Content Placeholder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950396" y="2276872"/>
            <a:ext cx="3708000" cy="3708000"/>
          </a:xfrm>
          <a:prstGeom prst="rect">
            <a:avLst/>
          </a:prstGeom>
          <a:ln w="38100">
            <a:solidFill>
              <a:schemeClr val="tx1"/>
            </a:solidFill>
          </a:ln>
        </p:spPr>
      </p:pic>
    </p:spTree>
    <p:extLst>
      <p:ext uri="{BB962C8B-B14F-4D97-AF65-F5344CB8AC3E}">
        <p14:creationId xmlns="" xmlns:p14="http://schemas.microsoft.com/office/powerpoint/2010/main" val="2208291125"/>
      </p:ext>
    </p:extLst>
  </p:cSld>
  <p:clrMapOvr>
    <a:masterClrMapping/>
  </p:clrMapOvr>
  <p:transition spd="med" advTm="15000">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Gill Sans MT" panose="020B0502020104020203" pitchFamily="34" charset="0"/>
              </a:rPr>
              <a:t>DON’T FORGET The rule of 10,000 hrs!</a:t>
            </a:r>
          </a:p>
        </p:txBody>
      </p:sp>
      <p:sp>
        <p:nvSpPr>
          <p:cNvPr id="3" name="Content Placeholder 2"/>
          <p:cNvSpPr>
            <a:spLocks noGrp="1"/>
          </p:cNvSpPr>
          <p:nvPr>
            <p:ph idx="1"/>
          </p:nvPr>
        </p:nvSpPr>
        <p:spPr>
          <a:xfrm>
            <a:off x="914162" y="1988840"/>
            <a:ext cx="10360501" cy="4284960"/>
          </a:xfrm>
        </p:spPr>
        <p:txBody>
          <a:bodyPr>
            <a:normAutofit/>
          </a:bodyPr>
          <a:lstStyle/>
          <a:p>
            <a:pPr marL="0" indent="0">
              <a:buNone/>
            </a:pPr>
            <a:r>
              <a:rPr lang="en-AU" sz="3200" i="1" dirty="0">
                <a:latin typeface="Gill Sans MT" panose="020B0502020104020203" pitchFamily="34" charset="0"/>
              </a:rPr>
              <a:t>It is generally accepted that it takes around ten years of purposeful practicing and playing to progress from first experiencing football to being able to function successfully as a player in a competitive 11v11 game.</a:t>
            </a:r>
          </a:p>
          <a:p>
            <a:pPr marL="0" indent="0">
              <a:buNone/>
            </a:pPr>
            <a:endParaRPr lang="en-AU" sz="1000" i="1" dirty="0">
              <a:latin typeface="Gill Sans MT" panose="020B0502020104020203" pitchFamily="34" charset="0"/>
            </a:endParaRPr>
          </a:p>
          <a:p>
            <a:pPr marL="0" indent="0">
              <a:buNone/>
            </a:pPr>
            <a:r>
              <a:rPr lang="en-AU" sz="3200" i="1" dirty="0">
                <a:latin typeface="Gill Sans MT" panose="020B0502020104020203" pitchFamily="34" charset="0"/>
              </a:rPr>
              <a:t>It is only after this time that we begin to see more talented players emerging . . . . . </a:t>
            </a:r>
          </a:p>
        </p:txBody>
      </p:sp>
    </p:spTree>
    <p:extLst>
      <p:ext uri="{BB962C8B-B14F-4D97-AF65-F5344CB8AC3E}">
        <p14:creationId xmlns="" xmlns:p14="http://schemas.microsoft.com/office/powerpoint/2010/main" val="2890392632"/>
      </p:ext>
    </p:extLst>
  </p:cSld>
  <p:clrMapOvr>
    <a:masterClrMapping/>
  </p:clrMapOvr>
  <p:transition spd="med" advTm="15000">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162" y="1803401"/>
            <a:ext cx="10360501" cy="4470400"/>
          </a:xfrm>
        </p:spPr>
        <p:txBody>
          <a:bodyPr>
            <a:normAutofit fontScale="92500" lnSpcReduction="10000"/>
          </a:bodyPr>
          <a:lstStyle/>
          <a:p>
            <a:pPr marL="0" indent="0">
              <a:buNone/>
            </a:pPr>
            <a:r>
              <a:rPr lang="en-AU" sz="3200" dirty="0">
                <a:latin typeface="Gill Sans MT" panose="020B0502020104020203" pitchFamily="34" charset="0"/>
              </a:rPr>
              <a:t>Of course, nobody can claim that a person who has performed 10,000 hours of practice is guaranteed greatness.</a:t>
            </a:r>
          </a:p>
          <a:p>
            <a:pPr marL="0" indent="0">
              <a:buNone/>
            </a:pPr>
            <a:r>
              <a:rPr lang="en-AU" sz="3200" dirty="0">
                <a:latin typeface="Gill Sans MT" panose="020B0502020104020203" pitchFamily="34" charset="0"/>
              </a:rPr>
              <a:t>The science has merely shown this to be one of the necessary conditions of extraordinary achievement.</a:t>
            </a:r>
          </a:p>
          <a:p>
            <a:pPr marL="0" indent="0">
              <a:buNone/>
            </a:pPr>
            <a:r>
              <a:rPr lang="en-AU" sz="3200" dirty="0">
                <a:latin typeface="Gill Sans MT" panose="020B0502020104020203" pitchFamily="34" charset="0"/>
              </a:rPr>
              <a:t>In essence, </a:t>
            </a:r>
            <a:r>
              <a:rPr lang="en-AU" sz="3200" i="1" dirty="0">
                <a:latin typeface="Gill Sans MT" panose="020B0502020104020203" pitchFamily="34" charset="0"/>
              </a:rPr>
              <a:t>there is a vast difference between practice and deliberate practice.</a:t>
            </a:r>
          </a:p>
          <a:p>
            <a:pPr marL="0" indent="0">
              <a:buNone/>
            </a:pPr>
            <a:endParaRPr lang="en-AU" sz="1000" i="1" dirty="0">
              <a:latin typeface="Gill Sans MT" panose="020B0502020104020203" pitchFamily="34" charset="0"/>
            </a:endParaRPr>
          </a:p>
          <a:p>
            <a:pPr marL="0" indent="0">
              <a:buNone/>
            </a:pPr>
            <a:r>
              <a:rPr lang="en-AU" sz="3200" i="1" dirty="0">
                <a:latin typeface="Gill Sans MT" panose="020B0502020104020203" pitchFamily="34" charset="0"/>
              </a:rPr>
              <a:t>			. . . . . . And deliberate practice is tough!</a:t>
            </a:r>
          </a:p>
        </p:txBody>
      </p:sp>
    </p:spTree>
    <p:extLst>
      <p:ext uri="{BB962C8B-B14F-4D97-AF65-F5344CB8AC3E}">
        <p14:creationId xmlns="" xmlns:p14="http://schemas.microsoft.com/office/powerpoint/2010/main" val="1937099427"/>
      </p:ext>
    </p:extLst>
  </p:cSld>
  <p:clrMapOvr>
    <a:masterClrMapping/>
  </p:clrMapOvr>
  <p:transition spd="med" advTm="15000">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a:latin typeface="Gill Sans MT" panose="020B0502020104020203" pitchFamily="34" charset="0"/>
              </a:rPr>
              <a:t/>
            </a:r>
            <a:br>
              <a:rPr lang="en-AU" dirty="0">
                <a:latin typeface="Gill Sans MT" panose="020B0502020104020203" pitchFamily="34" charset="0"/>
              </a:rPr>
            </a:br>
            <a:r>
              <a:rPr lang="en-AU" dirty="0">
                <a:latin typeface="Gill Sans MT" panose="020B0502020104020203" pitchFamily="34" charset="0"/>
              </a:rPr>
              <a:t>PROMOTING A ‘GROWTH MINDSET’</a:t>
            </a:r>
          </a:p>
        </p:txBody>
      </p:sp>
      <p:sp>
        <p:nvSpPr>
          <p:cNvPr id="3" name="Content Placeholder 2"/>
          <p:cNvSpPr>
            <a:spLocks noGrp="1"/>
          </p:cNvSpPr>
          <p:nvPr>
            <p:ph idx="1"/>
          </p:nvPr>
        </p:nvSpPr>
        <p:spPr>
          <a:xfrm>
            <a:off x="914162" y="2204864"/>
            <a:ext cx="10360501" cy="4068936"/>
          </a:xfrm>
        </p:spPr>
        <p:txBody>
          <a:bodyPr>
            <a:normAutofit/>
          </a:bodyPr>
          <a:lstStyle/>
          <a:p>
            <a:pPr marL="0" indent="0">
              <a:buNone/>
            </a:pPr>
            <a:r>
              <a:rPr lang="en-AU" sz="3400" dirty="0">
                <a:latin typeface="Gill Sans MT" panose="020B0502020104020203" pitchFamily="34" charset="0"/>
              </a:rPr>
              <a:t>At Manly Vale we believe the key difference in skill level between all our junior players is</a:t>
            </a:r>
            <a:r>
              <a:rPr lang="en-AU" sz="3400" baseline="0" dirty="0">
                <a:latin typeface="Gill Sans MT" panose="020B0502020104020203" pitchFamily="34" charset="0"/>
              </a:rPr>
              <a:t> due to </a:t>
            </a:r>
            <a:r>
              <a:rPr lang="en-AU" sz="3400" dirty="0">
                <a:latin typeface="Gill Sans MT" panose="020B0502020104020203" pitchFamily="34" charset="0"/>
              </a:rPr>
              <a:t>the amount of time they have each spent on the ball from a young age.</a:t>
            </a:r>
          </a:p>
          <a:p>
            <a:pPr marL="0" indent="0">
              <a:buNone/>
            </a:pPr>
            <a:endParaRPr lang="en-AU" sz="1000" dirty="0">
              <a:latin typeface="Gill Sans MT" panose="020B0502020104020203" pitchFamily="34" charset="0"/>
            </a:endParaRPr>
          </a:p>
          <a:p>
            <a:pPr marL="0" indent="0">
              <a:buNone/>
            </a:pPr>
            <a:r>
              <a:rPr lang="en-AU" sz="3400" dirty="0">
                <a:latin typeface="Gill Sans MT" panose="020B0502020104020203" pitchFamily="34" charset="0"/>
              </a:rPr>
              <a:t>That’s why </a:t>
            </a:r>
            <a:r>
              <a:rPr lang="en-AU" sz="3600" dirty="0">
                <a:latin typeface="Gill Sans MT" panose="020B0502020104020203" pitchFamily="34" charset="0"/>
              </a:rPr>
              <a:t>we believe every junior has the potential to become an accomplished footballer in the future.</a:t>
            </a:r>
          </a:p>
          <a:p>
            <a:pPr marL="0" indent="0">
              <a:buNone/>
            </a:pPr>
            <a:endParaRPr lang="en-AU" sz="3400" dirty="0">
              <a:latin typeface="Gill Sans MT" panose="020B0502020104020203" pitchFamily="34" charset="0"/>
            </a:endParaRPr>
          </a:p>
          <a:p>
            <a:pPr marL="0" indent="0">
              <a:buNone/>
            </a:pPr>
            <a:endParaRPr lang="en-AU" dirty="0">
              <a:latin typeface="Gill Sans MT" panose="020B0502020104020203" pitchFamily="34" charset="0"/>
            </a:endParaRPr>
          </a:p>
          <a:p>
            <a:pPr marL="0" indent="0">
              <a:buNone/>
            </a:pPr>
            <a:endParaRPr lang="en-AU" dirty="0"/>
          </a:p>
        </p:txBody>
      </p:sp>
    </p:spTree>
    <p:extLst>
      <p:ext uri="{BB962C8B-B14F-4D97-AF65-F5344CB8AC3E}">
        <p14:creationId xmlns="" xmlns:p14="http://schemas.microsoft.com/office/powerpoint/2010/main" val="2718606072"/>
      </p:ext>
    </p:extLst>
  </p:cSld>
  <p:clrMapOvr>
    <a:masterClrMapping/>
  </p:clrMapOvr>
  <p:transition spd="med" advTm="15000">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162" y="1628800"/>
            <a:ext cx="10360501" cy="4645001"/>
          </a:xfrm>
        </p:spPr>
        <p:txBody>
          <a:bodyPr/>
          <a:lstStyle/>
          <a:p>
            <a:pPr marL="0" indent="0">
              <a:buNone/>
            </a:pPr>
            <a:endParaRPr lang="en-AU" sz="800" dirty="0"/>
          </a:p>
          <a:p>
            <a:pPr marL="0" indent="0">
              <a:buNone/>
            </a:pPr>
            <a:r>
              <a:rPr lang="en-AU" sz="3200" dirty="0">
                <a:latin typeface="Gill Sans MT" panose="020B0502020104020203" pitchFamily="34" charset="0"/>
              </a:rPr>
              <a:t>As a grassroots club it is thus our responsibility to reduce the gap in ability between all players by ensuring everyone is given the same training and learning opportunities.</a:t>
            </a:r>
          </a:p>
          <a:p>
            <a:pPr marL="0" indent="0">
              <a:buNone/>
            </a:pPr>
            <a:endParaRPr lang="en-AU" sz="800" dirty="0">
              <a:latin typeface="GillSans" pitchFamily="34" charset="0"/>
            </a:endParaRPr>
          </a:p>
          <a:p>
            <a:pPr marL="0" indent="0">
              <a:buNone/>
            </a:pPr>
            <a:r>
              <a:rPr lang="en-AU" sz="3000" dirty="0">
                <a:latin typeface="Gill Sans MT" panose="020B0502020104020203" pitchFamily="34" charset="0"/>
              </a:rPr>
              <a:t>Hence, our new Junior Development Programme. </a:t>
            </a:r>
          </a:p>
        </p:txBody>
      </p:sp>
    </p:spTree>
    <p:extLst>
      <p:ext uri="{BB962C8B-B14F-4D97-AF65-F5344CB8AC3E}">
        <p14:creationId xmlns="" xmlns:p14="http://schemas.microsoft.com/office/powerpoint/2010/main" val="1440647826"/>
      </p:ext>
    </p:extLst>
  </p:cSld>
  <p:clrMapOvr>
    <a:masterClrMapping/>
  </p:clrMapOvr>
  <p:transition spd="med" advTm="15000">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162" y="2492896"/>
            <a:ext cx="10360501" cy="3780904"/>
          </a:xfrm>
        </p:spPr>
        <p:txBody>
          <a:bodyPr/>
          <a:lstStyle/>
          <a:p>
            <a:pPr algn="ctr">
              <a:buNone/>
            </a:pPr>
            <a:r>
              <a:rPr lang="en-AU" sz="3400" dirty="0">
                <a:latin typeface="Gill Sans MT" pitchFamily="34" charset="0"/>
              </a:rPr>
              <a:t>‘Practice makes Permanent.’</a:t>
            </a:r>
          </a:p>
          <a:p>
            <a:pPr algn="ctr">
              <a:buNone/>
            </a:pPr>
            <a:r>
              <a:rPr lang="en-AU" i="1" dirty="0">
                <a:solidFill>
                  <a:schemeClr val="tx1">
                    <a:lumMod val="65000"/>
                  </a:schemeClr>
                </a:solidFill>
                <a:latin typeface="Gill Sans MT" pitchFamily="34" charset="0"/>
              </a:rPr>
              <a:t>~ Bobby Robson</a:t>
            </a:r>
          </a:p>
          <a:p>
            <a:endParaRPr lang="en-AU" dirty="0"/>
          </a:p>
        </p:txBody>
      </p:sp>
    </p:spTree>
  </p:cSld>
  <p:clrMapOvr>
    <a:masterClrMapping/>
  </p:clrMapOvr>
  <p:transition spd="med" advTm="15000">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a:latin typeface="Gill Sans MT" pitchFamily="34" charset="0"/>
              </a:rPr>
              <a:t>HOW A GROWTH MINDSET WORKS</a:t>
            </a:r>
          </a:p>
        </p:txBody>
      </p:sp>
      <p:graphicFrame>
        <p:nvGraphicFramePr>
          <p:cNvPr id="9" name="Content Placeholder 8"/>
          <p:cNvGraphicFramePr>
            <a:graphicFrameLocks noGrp="1"/>
          </p:cNvGraphicFramePr>
          <p:nvPr>
            <p:ph idx="1"/>
            <p:extLst>
              <p:ext uri="{D42A27DB-BD31-4B8C-83A1-F6EECF244321}">
                <p14:modId xmlns="" xmlns:p14="http://schemas.microsoft.com/office/powerpoint/2010/main" val="2188305421"/>
              </p:ext>
            </p:extLst>
          </p:nvPr>
        </p:nvGraphicFramePr>
        <p:xfrm>
          <a:off x="909836" y="2060848"/>
          <a:ext cx="10360025" cy="4028896"/>
        </p:xfrm>
        <a:graphic>
          <a:graphicData uri="http://schemas.openxmlformats.org/drawingml/2006/table">
            <a:tbl>
              <a:tblPr firstRow="1" bandRow="1">
                <a:tableStyleId>{BC89EF96-8CEA-46FF-86C4-4CE0E7609802}</a:tableStyleId>
              </a:tblPr>
              <a:tblGrid>
                <a:gridCol w="4032448">
                  <a:extLst>
                    <a:ext uri="{9D8B030D-6E8A-4147-A177-3AD203B41FA5}">
                      <a16:colId xmlns="" xmlns:a16="http://schemas.microsoft.com/office/drawing/2014/main" val="20000"/>
                    </a:ext>
                  </a:extLst>
                </a:gridCol>
                <a:gridCol w="6327577">
                  <a:extLst>
                    <a:ext uri="{9D8B030D-6E8A-4147-A177-3AD203B41FA5}">
                      <a16:colId xmlns="" xmlns:a16="http://schemas.microsoft.com/office/drawing/2014/main" val="20001"/>
                    </a:ext>
                  </a:extLst>
                </a:gridCol>
              </a:tblGrid>
              <a:tr h="504056">
                <a:tc>
                  <a:txBody>
                    <a:bodyPr/>
                    <a:lstStyle/>
                    <a:p>
                      <a:r>
                        <a:rPr lang="en-AU" dirty="0">
                          <a:solidFill>
                            <a:schemeClr val="accent1">
                              <a:lumMod val="75000"/>
                            </a:schemeClr>
                          </a:solidFill>
                          <a:latin typeface="Gill Sans MT" pitchFamily="34" charset="0"/>
                        </a:rPr>
                        <a:t>FIXED MINDSET</a:t>
                      </a:r>
                    </a:p>
                  </a:txBody>
                  <a:tcPr/>
                </a:tc>
                <a:tc>
                  <a:txBody>
                    <a:bodyPr/>
                    <a:lstStyle/>
                    <a:p>
                      <a:r>
                        <a:rPr lang="en-AU" dirty="0">
                          <a:solidFill>
                            <a:schemeClr val="accent1">
                              <a:lumMod val="75000"/>
                            </a:schemeClr>
                          </a:solidFill>
                          <a:latin typeface="Gill Sans MT" pitchFamily="34" charset="0"/>
                        </a:rPr>
                        <a:t>GROWTH MINDSET</a:t>
                      </a:r>
                    </a:p>
                  </a:txBody>
                  <a:tcPr/>
                </a:tc>
                <a:extLst>
                  <a:ext uri="{0D108BD9-81ED-4DB2-BD59-A6C34878D82A}">
                    <a16:rowId xmlns="" xmlns:a16="http://schemas.microsoft.com/office/drawing/2014/main" val="10000"/>
                  </a:ext>
                </a:extLst>
              </a:tr>
              <a:tr h="741680">
                <a:tc>
                  <a:txBody>
                    <a:bodyPr/>
                    <a:lstStyle/>
                    <a:p>
                      <a:pPr>
                        <a:buFont typeface="Arial" pitchFamily="34" charset="0"/>
                        <a:buChar char="•"/>
                      </a:pPr>
                      <a:r>
                        <a:rPr lang="en-AU" dirty="0">
                          <a:latin typeface="Gill Sans MT" pitchFamily="34" charset="0"/>
                        </a:rPr>
                        <a:t> </a:t>
                      </a:r>
                      <a:r>
                        <a:rPr lang="en-AU" b="1" dirty="0">
                          <a:latin typeface="Gill Sans MT" pitchFamily="34" charset="0"/>
                        </a:rPr>
                        <a:t>Talent</a:t>
                      </a:r>
                      <a:r>
                        <a:rPr lang="en-AU" baseline="0" dirty="0">
                          <a:latin typeface="Gill Sans MT" pitchFamily="34" charset="0"/>
                        </a:rPr>
                        <a:t> = innate</a:t>
                      </a:r>
                    </a:p>
                    <a:p>
                      <a:pPr>
                        <a:buFont typeface="Arial" pitchFamily="34" charset="0"/>
                        <a:buChar char="•"/>
                      </a:pPr>
                      <a:r>
                        <a:rPr lang="en-AU" baseline="0" dirty="0">
                          <a:latin typeface="Gill Sans MT" pitchFamily="34" charset="0"/>
                        </a:rPr>
                        <a:t> </a:t>
                      </a:r>
                      <a:r>
                        <a:rPr lang="en-AU" b="1" baseline="0" dirty="0">
                          <a:latin typeface="Gill Sans MT" pitchFamily="34" charset="0"/>
                        </a:rPr>
                        <a:t>Failure</a:t>
                      </a:r>
                      <a:r>
                        <a:rPr lang="en-AU" baseline="0" dirty="0">
                          <a:latin typeface="Gill Sans MT" pitchFamily="34" charset="0"/>
                        </a:rPr>
                        <a:t> = de-motivation</a:t>
                      </a:r>
                    </a:p>
                    <a:p>
                      <a:pPr>
                        <a:buFont typeface="Arial" pitchFamily="34" charset="0"/>
                        <a:buChar char="•"/>
                      </a:pPr>
                      <a:r>
                        <a:rPr lang="en-AU" baseline="0" dirty="0">
                          <a:latin typeface="Gill Sans MT" pitchFamily="34" charset="0"/>
                        </a:rPr>
                        <a:t> </a:t>
                      </a:r>
                      <a:r>
                        <a:rPr lang="en-AU" b="1" baseline="0" dirty="0">
                          <a:latin typeface="Gill Sans MT" pitchFamily="34" charset="0"/>
                        </a:rPr>
                        <a:t>No Perseverance </a:t>
                      </a:r>
                      <a:r>
                        <a:rPr lang="en-AU" baseline="0" dirty="0">
                          <a:latin typeface="Gill Sans MT" pitchFamily="34" charset="0"/>
                        </a:rPr>
                        <a:t>– </a:t>
                      </a:r>
                      <a:r>
                        <a:rPr lang="en-AU" i="1" baseline="0" dirty="0">
                          <a:latin typeface="Gill Sans MT" pitchFamily="34" charset="0"/>
                        </a:rPr>
                        <a:t>‘I don’t  have the talent so I’ll never be able to do this.’</a:t>
                      </a:r>
                      <a:endParaRPr lang="en-AU" i="1" dirty="0">
                        <a:latin typeface="Gill Sans MT" pitchFamily="34" charset="0"/>
                      </a:endParaRPr>
                    </a:p>
                    <a:p>
                      <a:endParaRPr lang="en-AU" dirty="0"/>
                    </a:p>
                  </a:txBody>
                  <a:tcPr/>
                </a:tc>
                <a:tc>
                  <a:txBody>
                    <a:bodyPr/>
                    <a:lstStyle/>
                    <a:p>
                      <a:pPr>
                        <a:buFont typeface="Arial" pitchFamily="34" charset="0"/>
                        <a:buChar char="•"/>
                      </a:pPr>
                      <a:r>
                        <a:rPr lang="en-AU" dirty="0">
                          <a:latin typeface="Gill Sans MT" pitchFamily="34" charset="0"/>
                        </a:rPr>
                        <a:t> </a:t>
                      </a:r>
                      <a:r>
                        <a:rPr lang="en-AU" b="1" dirty="0">
                          <a:latin typeface="Gill Sans MT" pitchFamily="34" charset="0"/>
                        </a:rPr>
                        <a:t>Talent</a:t>
                      </a:r>
                      <a:r>
                        <a:rPr lang="en-AU" b="1" baseline="0" dirty="0">
                          <a:latin typeface="Gill Sans MT" pitchFamily="34" charset="0"/>
                        </a:rPr>
                        <a:t> </a:t>
                      </a:r>
                      <a:r>
                        <a:rPr lang="en-AU" dirty="0">
                          <a:latin typeface="Gill Sans MT" pitchFamily="34" charset="0"/>
                        </a:rPr>
                        <a:t>= trainable and coachable.</a:t>
                      </a:r>
                    </a:p>
                    <a:p>
                      <a:pPr>
                        <a:buFont typeface="Arial" pitchFamily="34" charset="0"/>
                        <a:buChar char="•"/>
                      </a:pPr>
                      <a:r>
                        <a:rPr lang="en-AU" dirty="0">
                          <a:latin typeface="Gill Sans MT" pitchFamily="34" charset="0"/>
                        </a:rPr>
                        <a:t> </a:t>
                      </a:r>
                      <a:r>
                        <a:rPr lang="en-AU" b="1" i="0" dirty="0">
                          <a:latin typeface="Gill Sans MT" pitchFamily="34" charset="0"/>
                        </a:rPr>
                        <a:t>Failure</a:t>
                      </a:r>
                      <a:r>
                        <a:rPr lang="en-AU" b="1" baseline="0" dirty="0">
                          <a:latin typeface="Gill Sans MT" pitchFamily="34" charset="0"/>
                        </a:rPr>
                        <a:t> </a:t>
                      </a:r>
                      <a:r>
                        <a:rPr lang="en-AU" baseline="0" dirty="0">
                          <a:latin typeface="Gill Sans MT" pitchFamily="34" charset="0"/>
                        </a:rPr>
                        <a:t>= extra motivation</a:t>
                      </a:r>
                    </a:p>
                    <a:p>
                      <a:pPr>
                        <a:buFont typeface="Arial" pitchFamily="34" charset="0"/>
                        <a:buChar char="•"/>
                      </a:pPr>
                      <a:r>
                        <a:rPr lang="en-AU" baseline="0" dirty="0">
                          <a:latin typeface="Gill Sans MT" pitchFamily="34" charset="0"/>
                        </a:rPr>
                        <a:t> </a:t>
                      </a:r>
                      <a:r>
                        <a:rPr lang="en-AU" b="1" baseline="0" dirty="0">
                          <a:latin typeface="Gill Sans MT" pitchFamily="34" charset="0"/>
                        </a:rPr>
                        <a:t>Strong Perseverance</a:t>
                      </a:r>
                      <a:r>
                        <a:rPr lang="en-AU" baseline="0" dirty="0">
                          <a:latin typeface="Gill Sans MT" pitchFamily="34" charset="0"/>
                        </a:rPr>
                        <a:t> – </a:t>
                      </a:r>
                      <a:r>
                        <a:rPr lang="en-AU" i="1" baseline="0" dirty="0">
                          <a:latin typeface="Gill Sans MT" pitchFamily="34" charset="0"/>
                        </a:rPr>
                        <a:t>‘I can learn and  improve through effort and practice.’</a:t>
                      </a:r>
                      <a:endParaRPr lang="en-AU" i="1" dirty="0">
                        <a:latin typeface="Gill Sans MT" pitchFamily="34" charset="0"/>
                      </a:endParaRPr>
                    </a:p>
                  </a:txBody>
                  <a:tcPr/>
                </a:tc>
                <a:extLst>
                  <a:ext uri="{0D108BD9-81ED-4DB2-BD59-A6C34878D82A}">
                    <a16:rowId xmlns="" xmlns:a16="http://schemas.microsoft.com/office/drawing/2014/main" val="10001"/>
                  </a:ext>
                </a:extLst>
              </a:tr>
              <a:tr h="497160">
                <a:tc>
                  <a:txBody>
                    <a:bodyPr/>
                    <a:lstStyle/>
                    <a:p>
                      <a:r>
                        <a:rPr lang="en-AU" b="1" dirty="0">
                          <a:solidFill>
                            <a:schemeClr val="accent1">
                              <a:lumMod val="75000"/>
                            </a:schemeClr>
                          </a:solidFill>
                          <a:latin typeface="Gill Sans MT" pitchFamily="34" charset="0"/>
                        </a:rPr>
                        <a:t>OUTCOME</a:t>
                      </a:r>
                    </a:p>
                  </a:txBody>
                  <a:tcPr/>
                </a:tc>
                <a:tc>
                  <a:txBody>
                    <a:bodyPr/>
                    <a:lstStyle/>
                    <a:p>
                      <a:r>
                        <a:rPr lang="en-AU" b="1" dirty="0">
                          <a:solidFill>
                            <a:schemeClr val="accent1">
                              <a:lumMod val="75000"/>
                            </a:schemeClr>
                          </a:solidFill>
                          <a:latin typeface="Gill Sans MT" pitchFamily="34" charset="0"/>
                        </a:rPr>
                        <a:t>OUTCOME</a:t>
                      </a:r>
                    </a:p>
                  </a:txBody>
                  <a:tcPr/>
                </a:tc>
                <a:extLst>
                  <a:ext uri="{0D108BD9-81ED-4DB2-BD59-A6C34878D82A}">
                    <a16:rowId xmlns="" xmlns:a16="http://schemas.microsoft.com/office/drawing/2014/main" val="10002"/>
                  </a:ext>
                </a:extLst>
              </a:tr>
              <a:tr h="741680">
                <a:tc>
                  <a:txBody>
                    <a:bodyPr/>
                    <a:lstStyle/>
                    <a:p>
                      <a:r>
                        <a:rPr lang="en-AU" dirty="0">
                          <a:latin typeface="Gill Sans MT" pitchFamily="34" charset="0"/>
                        </a:rPr>
                        <a:t>Achievement</a:t>
                      </a:r>
                      <a:r>
                        <a:rPr lang="en-AU" baseline="0" dirty="0">
                          <a:latin typeface="Gill Sans MT" pitchFamily="34" charset="0"/>
                        </a:rPr>
                        <a:t> of mediocrity.</a:t>
                      </a:r>
                      <a:endParaRPr lang="en-AU" dirty="0">
                        <a:latin typeface="Gill Sans MT" pitchFamily="34" charset="0"/>
                      </a:endParaRPr>
                    </a:p>
                  </a:txBody>
                  <a:tcPr/>
                </a:tc>
                <a:tc>
                  <a:txBody>
                    <a:bodyPr/>
                    <a:lstStyle/>
                    <a:p>
                      <a:r>
                        <a:rPr lang="en-AU" dirty="0">
                          <a:latin typeface="Gill Sans MT" pitchFamily="34" charset="0"/>
                        </a:rPr>
                        <a:t>Achievement of excellence.</a:t>
                      </a:r>
                    </a:p>
                  </a:txBody>
                  <a:tcPr/>
                </a:tc>
                <a:extLst>
                  <a:ext uri="{0D108BD9-81ED-4DB2-BD59-A6C34878D82A}">
                    <a16:rowId xmlns="" xmlns:a16="http://schemas.microsoft.com/office/drawing/2014/main" val="10003"/>
                  </a:ext>
                </a:extLst>
              </a:tr>
            </a:tbl>
          </a:graphicData>
        </a:graphic>
      </p:graphicFrame>
    </p:spTree>
  </p:cSld>
  <p:clrMapOvr>
    <a:masterClrMapping/>
  </p:clrMapOvr>
  <p:transition spd="med" advTm="15000">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Gill Sans MT" pitchFamily="34" charset="0"/>
              </a:rPr>
              <a:t>WHAT COACHES AND SUPPORTERS CAN DO TO INSTIL A GROWTH MINDSET</a:t>
            </a:r>
          </a:p>
        </p:txBody>
      </p:sp>
      <p:sp>
        <p:nvSpPr>
          <p:cNvPr id="3" name="Content Placeholder 2"/>
          <p:cNvSpPr>
            <a:spLocks noGrp="1"/>
          </p:cNvSpPr>
          <p:nvPr>
            <p:ph idx="1"/>
          </p:nvPr>
        </p:nvSpPr>
        <p:spPr>
          <a:xfrm>
            <a:off x="914162" y="2060848"/>
            <a:ext cx="10360501" cy="4212952"/>
          </a:xfrm>
        </p:spPr>
        <p:txBody>
          <a:bodyPr>
            <a:normAutofit fontScale="92500"/>
          </a:bodyPr>
          <a:lstStyle/>
          <a:p>
            <a:r>
              <a:rPr lang="en-AU" dirty="0">
                <a:latin typeface="Gill Sans MT" pitchFamily="34" charset="0"/>
              </a:rPr>
              <a:t>Praise effort, not talent.</a:t>
            </a:r>
          </a:p>
          <a:p>
            <a:r>
              <a:rPr lang="en-AU" dirty="0">
                <a:latin typeface="Gill Sans MT" pitchFamily="34" charset="0"/>
              </a:rPr>
              <a:t>Teach players to see every mistake as a learning opportunity.</a:t>
            </a:r>
          </a:p>
          <a:p>
            <a:pPr>
              <a:buNone/>
            </a:pPr>
            <a:r>
              <a:rPr lang="en-AU" dirty="0">
                <a:latin typeface="Gill Sans MT" pitchFamily="34" charset="0"/>
              </a:rPr>
              <a:t>	</a:t>
            </a:r>
            <a:r>
              <a:rPr lang="en-AU" i="1" dirty="0">
                <a:latin typeface="Gill Sans MT" pitchFamily="34" charset="0"/>
              </a:rPr>
              <a:t>‘If you’re not making mistakes, you’re not improving.’</a:t>
            </a:r>
          </a:p>
          <a:p>
            <a:pPr>
              <a:buNone/>
            </a:pPr>
            <a:r>
              <a:rPr lang="en-AU" dirty="0">
                <a:latin typeface="Gill Sans MT" pitchFamily="34" charset="0"/>
              </a:rPr>
              <a:t> 	Making mistakes is also a biological requirement for learning skill.</a:t>
            </a:r>
          </a:p>
          <a:p>
            <a:r>
              <a:rPr lang="en-AU" dirty="0">
                <a:latin typeface="Gill Sans MT" pitchFamily="34" charset="0"/>
              </a:rPr>
              <a:t>Teach players to play without fear of failure. </a:t>
            </a:r>
          </a:p>
          <a:p>
            <a:pPr>
              <a:buNone/>
            </a:pPr>
            <a:r>
              <a:rPr lang="en-AU" dirty="0">
                <a:latin typeface="Gill Sans MT" pitchFamily="34" charset="0"/>
              </a:rPr>
              <a:t>	</a:t>
            </a:r>
            <a:r>
              <a:rPr lang="en-AU" i="1" dirty="0">
                <a:latin typeface="Gill Sans MT" pitchFamily="34" charset="0"/>
              </a:rPr>
              <a:t>Kids are much harder to coach if they play with fear.</a:t>
            </a:r>
          </a:p>
          <a:p>
            <a:r>
              <a:rPr lang="en-AU" dirty="0">
                <a:latin typeface="Gill Sans MT" pitchFamily="34" charset="0"/>
              </a:rPr>
              <a:t>Ensure challenges are not too difficult and not too easy, </a:t>
            </a:r>
            <a:r>
              <a:rPr lang="en-AU" i="1" dirty="0">
                <a:latin typeface="Gill Sans MT" pitchFamily="34" charset="0"/>
              </a:rPr>
              <a:t>but just out of reach.</a:t>
            </a:r>
          </a:p>
          <a:p>
            <a:pPr>
              <a:buNone/>
            </a:pPr>
            <a:endParaRPr lang="en-AU" dirty="0">
              <a:latin typeface="Gill Sans MT" pitchFamily="34" charset="0"/>
            </a:endParaRPr>
          </a:p>
        </p:txBody>
      </p:sp>
    </p:spTree>
  </p:cSld>
  <p:clrMapOvr>
    <a:masterClrMapping/>
  </p:clrMapOvr>
  <p:transition spd="med" advTm="15000">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162" y="1916831"/>
            <a:ext cx="10360501" cy="4356969"/>
          </a:xfrm>
        </p:spPr>
        <p:txBody>
          <a:bodyPr/>
          <a:lstStyle/>
          <a:p>
            <a:pPr>
              <a:buNone/>
            </a:pPr>
            <a:r>
              <a:rPr lang="en-AU" sz="3200" i="1" dirty="0">
                <a:latin typeface="Gill Sans MT" pitchFamily="34" charset="0"/>
              </a:rPr>
              <a:t>   “True motivation comes from finding the ideal point of being challenged. When kids are overly challenged, they may give up because the expectations are too high. If they’re not challenged enough, they may become bored.”</a:t>
            </a:r>
          </a:p>
          <a:p>
            <a:pPr>
              <a:buNone/>
            </a:pPr>
            <a:endParaRPr lang="en-AU" sz="1000" b="1" dirty="0"/>
          </a:p>
          <a:p>
            <a:pPr>
              <a:buNone/>
            </a:pPr>
            <a:r>
              <a:rPr lang="en-AU" sz="3200" i="1" dirty="0">
                <a:solidFill>
                  <a:schemeClr val="tx1">
                    <a:lumMod val="65000"/>
                  </a:schemeClr>
                </a:solidFill>
                <a:latin typeface="Gill Sans MT" panose="020B0502020104020203" pitchFamily="34" charset="0"/>
              </a:rPr>
              <a:t>~ ‘Mindset: The New Psychology of Success’, Dr Carol Dweck.</a:t>
            </a:r>
          </a:p>
          <a:p>
            <a:pPr>
              <a:buNone/>
            </a:pPr>
            <a:endParaRPr lang="en-AU" sz="3200" dirty="0">
              <a:latin typeface="Gill Sans MT" pitchFamily="34" charset="0"/>
            </a:endParaRPr>
          </a:p>
          <a:p>
            <a:pPr marL="0" indent="0">
              <a:buNone/>
            </a:pPr>
            <a:endParaRPr lang="en-AU" dirty="0"/>
          </a:p>
        </p:txBody>
      </p:sp>
    </p:spTree>
  </p:cSld>
  <p:clrMapOvr>
    <a:masterClrMapping/>
  </p:clrMapOvr>
  <p:transition spd="med" advTm="15000">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latin typeface="Gill Sans MT" panose="020B0502020104020203" pitchFamily="34" charset="0"/>
              </a:rPr>
              <a:t>Why do children play football?</a:t>
            </a:r>
          </a:p>
        </p:txBody>
      </p:sp>
      <p:sp>
        <p:nvSpPr>
          <p:cNvPr id="3" name="Content Placeholder 2"/>
          <p:cNvSpPr>
            <a:spLocks noGrp="1"/>
          </p:cNvSpPr>
          <p:nvPr>
            <p:ph idx="1"/>
          </p:nvPr>
        </p:nvSpPr>
        <p:spPr>
          <a:xfrm>
            <a:off x="914162" y="1701800"/>
            <a:ext cx="10360501" cy="4463504"/>
          </a:xfrm>
        </p:spPr>
        <p:txBody>
          <a:bodyPr/>
          <a:lstStyle/>
          <a:p>
            <a:pPr marL="0" indent="0">
              <a:buNone/>
            </a:pPr>
            <a:endParaRPr lang="en-AU" sz="800" dirty="0"/>
          </a:p>
          <a:p>
            <a:pPr lvl="0"/>
            <a:r>
              <a:rPr lang="en-AU" dirty="0">
                <a:latin typeface="Gill Sans MT" panose="020B0502020104020203" pitchFamily="34" charset="0"/>
              </a:rPr>
              <a:t>To have fun.</a:t>
            </a:r>
          </a:p>
          <a:p>
            <a:pPr lvl="0"/>
            <a:r>
              <a:rPr lang="en-AU" dirty="0">
                <a:latin typeface="Gill Sans MT" panose="020B0502020104020203" pitchFamily="34" charset="0"/>
              </a:rPr>
              <a:t>To play with their mates and make new friends.</a:t>
            </a:r>
          </a:p>
          <a:p>
            <a:pPr lvl="0"/>
            <a:r>
              <a:rPr lang="en-AU" dirty="0">
                <a:latin typeface="Gill Sans MT" panose="020B0502020104020203" pitchFamily="34" charset="0"/>
              </a:rPr>
              <a:t>To learn new skills and teamwork.</a:t>
            </a:r>
          </a:p>
          <a:p>
            <a:pPr lvl="0"/>
            <a:r>
              <a:rPr lang="en-AU" dirty="0">
                <a:latin typeface="Gill Sans MT" panose="020B0502020104020203" pitchFamily="34" charset="0"/>
              </a:rPr>
              <a:t>To play a sport they can excel at.</a:t>
            </a:r>
          </a:p>
          <a:p>
            <a:pPr lvl="0"/>
            <a:r>
              <a:rPr lang="en-AU" dirty="0">
                <a:latin typeface="Gill Sans MT" panose="020B0502020104020203" pitchFamily="34" charset="0"/>
              </a:rPr>
              <a:t>To emulate their football heroes.</a:t>
            </a:r>
          </a:p>
          <a:p>
            <a:pPr lvl="0"/>
            <a:r>
              <a:rPr lang="en-AU" dirty="0">
                <a:latin typeface="Gill Sans MT" panose="020B0502020104020203" pitchFamily="34" charset="0"/>
              </a:rPr>
              <a:t>To try a different sport.</a:t>
            </a:r>
          </a:p>
          <a:p>
            <a:pPr marL="0" indent="0">
              <a:buNone/>
            </a:pPr>
            <a:endParaRPr lang="en-AU" dirty="0"/>
          </a:p>
        </p:txBody>
      </p:sp>
    </p:spTree>
    <p:extLst>
      <p:ext uri="{BB962C8B-B14F-4D97-AF65-F5344CB8AC3E}">
        <p14:creationId xmlns="" xmlns:p14="http://schemas.microsoft.com/office/powerpoint/2010/main" val="701510004"/>
      </p:ext>
    </p:extLst>
  </p:cSld>
  <p:clrMapOvr>
    <a:masterClrMapping/>
  </p:clrMapOvr>
  <p:transition spd="med" advTm="15000">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162" y="1988839"/>
            <a:ext cx="10360501" cy="4284961"/>
          </a:xfrm>
        </p:spPr>
        <p:txBody>
          <a:bodyPr/>
          <a:lstStyle/>
          <a:p>
            <a:pPr>
              <a:buNone/>
            </a:pPr>
            <a:r>
              <a:rPr lang="en-AU" i="1" dirty="0">
                <a:latin typeface="Gill Sans MT" pitchFamily="34" charset="0"/>
              </a:rPr>
              <a:t>	</a:t>
            </a:r>
            <a:r>
              <a:rPr lang="en-AU" sz="3200" i="1" dirty="0">
                <a:latin typeface="Gill Sans MT" pitchFamily="34" charset="0"/>
              </a:rPr>
              <a:t>As Coaches we must strive to find the right balance for our players whenever possible……</a:t>
            </a:r>
            <a:endParaRPr lang="en-AU" sz="3200" dirty="0"/>
          </a:p>
        </p:txBody>
      </p:sp>
    </p:spTree>
  </p:cSld>
  <p:clrMapOvr>
    <a:masterClrMapping/>
  </p:clrMapOvr>
  <p:transition spd="med" advTm="15000">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AU" sz="3400" i="1" dirty="0">
                <a:latin typeface="Gill Sans MT" panose="020B0502020104020203" pitchFamily="34" charset="0"/>
              </a:rPr>
              <a:t>But first . . . . </a:t>
            </a:r>
          </a:p>
          <a:p>
            <a:pPr marL="0" indent="0">
              <a:buNone/>
            </a:pPr>
            <a:endParaRPr lang="en-AU" sz="3400" dirty="0">
              <a:latin typeface="Gill Sans MT" panose="020B0502020104020203" pitchFamily="34" charset="0"/>
            </a:endParaRPr>
          </a:p>
          <a:p>
            <a:pPr marL="0" indent="0" algn="ctr">
              <a:buNone/>
            </a:pPr>
            <a:r>
              <a:rPr lang="en-AU" sz="3400" dirty="0">
                <a:latin typeface="Gill Sans MT" panose="020B0502020104020203" pitchFamily="34" charset="0"/>
              </a:rPr>
              <a:t>WE HAVE TO KNOW OUR PLAYERS.</a:t>
            </a:r>
          </a:p>
        </p:txBody>
      </p:sp>
    </p:spTree>
    <p:extLst>
      <p:ext uri="{BB962C8B-B14F-4D97-AF65-F5344CB8AC3E}">
        <p14:creationId xmlns="" xmlns:p14="http://schemas.microsoft.com/office/powerpoint/2010/main" val="744791885"/>
      </p:ext>
    </p:extLst>
  </p:cSld>
  <p:clrMapOvr>
    <a:masterClrMapping/>
  </p:clrMapOvr>
  <p:transition spd="med" advTm="15000">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rgbClr val="FFC000"/>
                </a:solidFill>
                <a:latin typeface="Gill Sans MT" panose="020B0502020104020203" pitchFamily="34" charset="0"/>
              </a:rPr>
              <a:t>THE DISCOVERY PHASE (5-8yrs)</a:t>
            </a:r>
          </a:p>
        </p:txBody>
      </p:sp>
      <p:sp>
        <p:nvSpPr>
          <p:cNvPr id="3" name="Content Placeholder 2"/>
          <p:cNvSpPr>
            <a:spLocks noGrp="1"/>
          </p:cNvSpPr>
          <p:nvPr>
            <p:ph idx="1"/>
          </p:nvPr>
        </p:nvSpPr>
        <p:spPr>
          <a:xfrm>
            <a:off x="914162" y="1916831"/>
            <a:ext cx="10360501" cy="4356969"/>
          </a:xfrm>
        </p:spPr>
        <p:txBody>
          <a:bodyPr>
            <a:normAutofit fontScale="85000" lnSpcReduction="10000"/>
          </a:bodyPr>
          <a:lstStyle/>
          <a:p>
            <a:pPr marL="0" indent="0">
              <a:buNone/>
            </a:pPr>
            <a:r>
              <a:rPr lang="en-AU" sz="3500" u="sng" dirty="0">
                <a:latin typeface="Gill Sans MT" panose="020B0502020104020203" pitchFamily="34" charset="0"/>
              </a:rPr>
              <a:t>Key Characteristics of this age group:</a:t>
            </a:r>
          </a:p>
          <a:p>
            <a:pPr>
              <a:lnSpc>
                <a:spcPct val="110000"/>
              </a:lnSpc>
            </a:pPr>
            <a:r>
              <a:rPr lang="en-AU" sz="3000" dirty="0">
                <a:latin typeface="Gill Sans MT" panose="020B0502020104020203" pitchFamily="34" charset="0"/>
              </a:rPr>
              <a:t>They are still clumsy and lack fine motor skills.</a:t>
            </a:r>
          </a:p>
          <a:p>
            <a:pPr>
              <a:lnSpc>
                <a:spcPct val="110000"/>
              </a:lnSpc>
            </a:pPr>
            <a:r>
              <a:rPr lang="en-AU" sz="3000" dirty="0">
                <a:latin typeface="Gill Sans MT" panose="020B0502020104020203" pitchFamily="34" charset="0"/>
              </a:rPr>
              <a:t>They have a short attention and are quickly and easily distracted.</a:t>
            </a:r>
          </a:p>
          <a:p>
            <a:pPr>
              <a:lnSpc>
                <a:spcPct val="110000"/>
              </a:lnSpc>
            </a:pPr>
            <a:r>
              <a:rPr lang="en-AU" sz="3000" dirty="0">
                <a:latin typeface="Gill Sans MT" panose="020B0502020104020203" pitchFamily="34" charset="0"/>
              </a:rPr>
              <a:t>They are self-centred and unable to work together – SO DO NOT ASK THEM TO PLAY AS A TEAM AS IT IS IMPOSSIBLE FOR THEM!</a:t>
            </a:r>
          </a:p>
          <a:p>
            <a:pPr>
              <a:lnSpc>
                <a:spcPct val="110000"/>
              </a:lnSpc>
            </a:pPr>
            <a:r>
              <a:rPr lang="en-AU" sz="3000" dirty="0">
                <a:latin typeface="Gill Sans MT" panose="020B0502020104020203" pitchFamily="34" charset="0"/>
              </a:rPr>
              <a:t>The play for fun with short bursts of energy and enthusiasm.</a:t>
            </a:r>
          </a:p>
          <a:p>
            <a:pPr>
              <a:lnSpc>
                <a:spcPct val="110000"/>
              </a:lnSpc>
            </a:pPr>
            <a:r>
              <a:rPr lang="en-AU" sz="3000" dirty="0">
                <a:latin typeface="Gill Sans MT" panose="020B0502020104020203" pitchFamily="34" charset="0"/>
              </a:rPr>
              <a:t>They are unable to absorb a lot of information.</a:t>
            </a:r>
          </a:p>
          <a:p>
            <a:endParaRPr lang="en-AU" dirty="0"/>
          </a:p>
          <a:p>
            <a:pPr marL="0" indent="0">
              <a:buNone/>
            </a:pPr>
            <a:endParaRPr lang="en-AU" dirty="0"/>
          </a:p>
        </p:txBody>
      </p:sp>
    </p:spTree>
    <p:extLst>
      <p:ext uri="{BB962C8B-B14F-4D97-AF65-F5344CB8AC3E}">
        <p14:creationId xmlns="" xmlns:p14="http://schemas.microsoft.com/office/powerpoint/2010/main" val="3449063798"/>
      </p:ext>
    </p:extLst>
  </p:cSld>
  <p:clrMapOvr>
    <a:masterClrMapping/>
  </p:clrMapOvr>
  <p:transition spd="med" advTm="15000">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Gill Sans MT" panose="020B0502020104020203" pitchFamily="34" charset="0"/>
              </a:rPr>
              <a:t>  FORWARD Solutions?</a:t>
            </a:r>
          </a:p>
        </p:txBody>
      </p:sp>
      <p:sp>
        <p:nvSpPr>
          <p:cNvPr id="3" name="Content Placeholder 2"/>
          <p:cNvSpPr>
            <a:spLocks noGrp="1"/>
          </p:cNvSpPr>
          <p:nvPr>
            <p:ph idx="1"/>
          </p:nvPr>
        </p:nvSpPr>
        <p:spPr>
          <a:xfrm>
            <a:off x="914162" y="1916831"/>
            <a:ext cx="10360501" cy="4356969"/>
          </a:xfrm>
        </p:spPr>
        <p:txBody>
          <a:bodyPr>
            <a:normAutofit/>
          </a:bodyPr>
          <a:lstStyle/>
          <a:p>
            <a:r>
              <a:rPr lang="en-AU" dirty="0">
                <a:latin typeface="Gill Sans MT" panose="020B0502020104020203" pitchFamily="34" charset="0"/>
              </a:rPr>
              <a:t>Plan your sessions in advance and arrive early to set up.</a:t>
            </a:r>
          </a:p>
          <a:p>
            <a:r>
              <a:rPr lang="en-AU" dirty="0">
                <a:latin typeface="Gill Sans MT" panose="020B0502020104020203" pitchFamily="34" charset="0"/>
              </a:rPr>
              <a:t>Give clear, short instructions and ALWAYS DEMONSTRATE.</a:t>
            </a:r>
          </a:p>
          <a:p>
            <a:r>
              <a:rPr lang="en-AU" dirty="0">
                <a:latin typeface="Gill Sans MT" panose="020B0502020104020203" pitchFamily="34" charset="0"/>
              </a:rPr>
              <a:t>Be enthusiastic and give lots of praise.</a:t>
            </a:r>
          </a:p>
          <a:p>
            <a:r>
              <a:rPr lang="en-AU" dirty="0">
                <a:latin typeface="Gill Sans MT" panose="020B0502020104020203" pitchFamily="34" charset="0"/>
              </a:rPr>
              <a:t>ENCOURGE </a:t>
            </a:r>
            <a:r>
              <a:rPr lang="en-AU" i="1" dirty="0">
                <a:latin typeface="Gill Sans MT" panose="020B0502020104020203" pitchFamily="34" charset="0"/>
              </a:rPr>
              <a:t>especially after a mistake is made.</a:t>
            </a:r>
          </a:p>
          <a:p>
            <a:r>
              <a:rPr lang="en-AU" dirty="0">
                <a:latin typeface="Gill Sans MT" panose="020B0502020104020203" pitchFamily="34" charset="0"/>
              </a:rPr>
              <a:t>Be patient and SMILE.</a:t>
            </a:r>
          </a:p>
          <a:p>
            <a:r>
              <a:rPr lang="en-AU" dirty="0">
                <a:latin typeface="Gill Sans MT" panose="020B0502020104020203" pitchFamily="34" charset="0"/>
              </a:rPr>
              <a:t>Have fun (both the kids and you!)</a:t>
            </a:r>
          </a:p>
          <a:p>
            <a:r>
              <a:rPr lang="en-AU" dirty="0">
                <a:latin typeface="Gill Sans MT" panose="020B0502020104020203" pitchFamily="34" charset="0"/>
              </a:rPr>
              <a:t>Keep everyone active to avoid having kids standing around.</a:t>
            </a:r>
          </a:p>
          <a:p>
            <a:endParaRPr lang="en-AU" dirty="0"/>
          </a:p>
        </p:txBody>
      </p:sp>
    </p:spTree>
    <p:extLst>
      <p:ext uri="{BB962C8B-B14F-4D97-AF65-F5344CB8AC3E}">
        <p14:creationId xmlns="" xmlns:p14="http://schemas.microsoft.com/office/powerpoint/2010/main" val="1943164354"/>
      </p:ext>
    </p:extLst>
  </p:cSld>
  <p:clrMapOvr>
    <a:masterClrMapping/>
  </p:clrMapOvr>
  <p:transition spd="med">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rgbClr val="0070C0"/>
                </a:solidFill>
                <a:latin typeface="Gill Sans MT" panose="020B0502020104020203" pitchFamily="34" charset="0"/>
              </a:rPr>
              <a:t>THE SKILL ACQUISITION PHASE (9-12YRS)</a:t>
            </a:r>
          </a:p>
        </p:txBody>
      </p:sp>
      <p:sp>
        <p:nvSpPr>
          <p:cNvPr id="3" name="Content Placeholder 2"/>
          <p:cNvSpPr>
            <a:spLocks noGrp="1"/>
          </p:cNvSpPr>
          <p:nvPr>
            <p:ph idx="1"/>
          </p:nvPr>
        </p:nvSpPr>
        <p:spPr>
          <a:xfrm>
            <a:off x="914162" y="1916831"/>
            <a:ext cx="10360501" cy="4356969"/>
          </a:xfrm>
        </p:spPr>
        <p:txBody>
          <a:bodyPr>
            <a:normAutofit fontScale="70000" lnSpcReduction="20000"/>
          </a:bodyPr>
          <a:lstStyle/>
          <a:p>
            <a:pPr marL="0" indent="0">
              <a:buNone/>
            </a:pPr>
            <a:r>
              <a:rPr lang="en-AU" sz="4100" u="sng" dirty="0">
                <a:latin typeface="Gill Sans MT" panose="020B0502020104020203" pitchFamily="34" charset="0"/>
              </a:rPr>
              <a:t>Key characteristics of this age group:</a:t>
            </a:r>
          </a:p>
          <a:p>
            <a:pPr>
              <a:lnSpc>
                <a:spcPct val="120000"/>
              </a:lnSpc>
            </a:pPr>
            <a:r>
              <a:rPr lang="en-AU" sz="3000" dirty="0">
                <a:latin typeface="Gill Sans MT" panose="020B0502020104020203" pitchFamily="34" charset="0"/>
              </a:rPr>
              <a:t>They are highly motivated and enthusiastic.</a:t>
            </a:r>
          </a:p>
          <a:p>
            <a:pPr>
              <a:lnSpc>
                <a:spcPct val="120000"/>
              </a:lnSpc>
            </a:pPr>
            <a:r>
              <a:rPr lang="en-AU" sz="3000" dirty="0">
                <a:latin typeface="Gill Sans MT" panose="020B0502020104020203" pitchFamily="34" charset="0"/>
              </a:rPr>
              <a:t>They are competitive and like to be challenged.</a:t>
            </a:r>
          </a:p>
          <a:p>
            <a:pPr>
              <a:lnSpc>
                <a:spcPct val="120000"/>
              </a:lnSpc>
            </a:pPr>
            <a:r>
              <a:rPr lang="en-AU" sz="3000" dirty="0">
                <a:latin typeface="Gill Sans MT" panose="020B0502020104020203" pitchFamily="34" charset="0"/>
              </a:rPr>
              <a:t>They are well balanced and coordinated (prior to growth spurt).</a:t>
            </a:r>
          </a:p>
          <a:p>
            <a:pPr>
              <a:lnSpc>
                <a:spcPct val="120000"/>
              </a:lnSpc>
            </a:pPr>
            <a:r>
              <a:rPr lang="en-AU" sz="3000" dirty="0">
                <a:latin typeface="Gill Sans MT" panose="020B0502020104020203" pitchFamily="34" charset="0"/>
              </a:rPr>
              <a:t>They are very adaptive to learning motor (technical) skills. </a:t>
            </a:r>
          </a:p>
          <a:p>
            <a:pPr>
              <a:lnSpc>
                <a:spcPct val="120000"/>
              </a:lnSpc>
            </a:pPr>
            <a:r>
              <a:rPr lang="en-AU" sz="3000" dirty="0">
                <a:latin typeface="Gill Sans MT" panose="020B0502020104020203" pitchFamily="34" charset="0"/>
              </a:rPr>
              <a:t>They are still self-centred but are beginning to learn how to play together.</a:t>
            </a:r>
          </a:p>
          <a:p>
            <a:pPr>
              <a:lnSpc>
                <a:spcPct val="120000"/>
              </a:lnSpc>
            </a:pPr>
            <a:r>
              <a:rPr lang="en-AU" sz="3000" dirty="0">
                <a:latin typeface="Gill Sans MT" panose="020B0502020104020203" pitchFamily="34" charset="0"/>
              </a:rPr>
              <a:t>They are sensitive to criticism and failure.</a:t>
            </a:r>
          </a:p>
          <a:p>
            <a:pPr>
              <a:lnSpc>
                <a:spcPct val="120000"/>
              </a:lnSpc>
            </a:pPr>
            <a:r>
              <a:rPr lang="en-AU" sz="3000" dirty="0">
                <a:latin typeface="Gill Sans MT" panose="020B0502020104020203" pitchFamily="34" charset="0"/>
              </a:rPr>
              <a:t>They are physically and mentally ready for a more structured approach to training.</a:t>
            </a:r>
          </a:p>
          <a:p>
            <a:pPr marL="0" indent="0">
              <a:buNone/>
            </a:pPr>
            <a:endParaRPr lang="en-AU" sz="3200" dirty="0">
              <a:latin typeface="Gill Sans MT" panose="020B0502020104020203" pitchFamily="34" charset="0"/>
            </a:endParaRPr>
          </a:p>
          <a:p>
            <a:pPr marL="0" indent="0">
              <a:buNone/>
            </a:pPr>
            <a:endParaRPr lang="en-AU" sz="3200" dirty="0">
              <a:latin typeface="Gill Sans MT" panose="020B0502020104020203" pitchFamily="34" charset="0"/>
            </a:endParaRPr>
          </a:p>
          <a:p>
            <a:endParaRPr lang="en-AU" dirty="0"/>
          </a:p>
        </p:txBody>
      </p:sp>
    </p:spTree>
    <p:extLst>
      <p:ext uri="{BB962C8B-B14F-4D97-AF65-F5344CB8AC3E}">
        <p14:creationId xmlns="" xmlns:p14="http://schemas.microsoft.com/office/powerpoint/2010/main" val="15960588"/>
      </p:ext>
    </p:extLst>
  </p:cSld>
  <p:clrMapOvr>
    <a:masterClrMapping/>
  </p:clrMapOvr>
  <p:transition spd="med" advTm="15000">
    <p:fade thruBlk="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a:solidFill>
                  <a:srgbClr val="0070C0"/>
                </a:solidFill>
                <a:latin typeface="Gill Sans MT" panose="020B0502020104020203" pitchFamily="34" charset="0"/>
              </a:rPr>
              <a:t>THIS is the GOLDEN AGE OF MOTOR LEARNING</a:t>
            </a:r>
          </a:p>
        </p:txBody>
      </p:sp>
      <p:sp>
        <p:nvSpPr>
          <p:cNvPr id="3" name="Content Placeholder 2"/>
          <p:cNvSpPr>
            <a:spLocks noGrp="1"/>
          </p:cNvSpPr>
          <p:nvPr>
            <p:ph idx="1"/>
          </p:nvPr>
        </p:nvSpPr>
        <p:spPr>
          <a:xfrm>
            <a:off x="914162" y="2060847"/>
            <a:ext cx="10360501" cy="4212953"/>
          </a:xfrm>
        </p:spPr>
        <p:txBody>
          <a:bodyPr>
            <a:normAutofit/>
          </a:bodyPr>
          <a:lstStyle/>
          <a:p>
            <a:r>
              <a:rPr lang="en-AU" sz="3200" dirty="0">
                <a:latin typeface="Gill Sans MT" panose="020B0502020104020203" pitchFamily="34" charset="0"/>
              </a:rPr>
              <a:t>At no other development phase will motor learning happen faster than here.</a:t>
            </a:r>
          </a:p>
          <a:p>
            <a:r>
              <a:rPr lang="en-AU" sz="3200" dirty="0">
                <a:latin typeface="Gill Sans MT" panose="020B0502020104020203" pitchFamily="34" charset="0"/>
              </a:rPr>
              <a:t>TECHNIQUE MUST BE DEVELOPED NOW </a:t>
            </a:r>
            <a:r>
              <a:rPr lang="en-AU" sz="3200" i="1" dirty="0">
                <a:latin typeface="Gill Sans MT" panose="020B0502020104020203" pitchFamily="34" charset="0"/>
              </a:rPr>
              <a:t>(if children miss out here it will hamper them for the rest of their playing career).</a:t>
            </a:r>
          </a:p>
        </p:txBody>
      </p:sp>
    </p:spTree>
    <p:extLst>
      <p:ext uri="{BB962C8B-B14F-4D97-AF65-F5344CB8AC3E}">
        <p14:creationId xmlns="" xmlns:p14="http://schemas.microsoft.com/office/powerpoint/2010/main" val="2584982340"/>
      </p:ext>
    </p:extLst>
  </p:cSld>
  <p:clrMapOvr>
    <a:masterClrMapping/>
  </p:clrMapOvr>
  <p:transition spd="med" advTm="15000">
    <p:fade thruBlk="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Gill Sans MT" panose="020B0502020104020203" pitchFamily="34" charset="0"/>
              </a:rPr>
              <a:t>OUR CO</a:t>
            </a:r>
            <a:r>
              <a:rPr lang="en-US" altLang="ja-JP" dirty="0">
                <a:latin typeface="Gill Sans MT" panose="020B0502020104020203" pitchFamily="34" charset="0"/>
              </a:rPr>
              <a:t>ACHING</a:t>
            </a:r>
            <a:r>
              <a:rPr lang="ja-JP" altLang="en-US" dirty="0">
                <a:latin typeface="Gill Sans MT" panose="020B0502020104020203" pitchFamily="34" charset="0"/>
              </a:rPr>
              <a:t> </a:t>
            </a:r>
            <a:r>
              <a:rPr lang="en-US" altLang="ja-JP" dirty="0">
                <a:latin typeface="Gill Sans MT" panose="020B0502020104020203" pitchFamily="34" charset="0"/>
              </a:rPr>
              <a:t>Method</a:t>
            </a:r>
            <a:endParaRPr lang="en-AU" dirty="0">
              <a:latin typeface="Gill Sans MT" panose="020B0502020104020203" pitchFamily="34" charset="0"/>
            </a:endParaRPr>
          </a:p>
        </p:txBody>
      </p:sp>
      <p:sp>
        <p:nvSpPr>
          <p:cNvPr id="3" name="Content Placeholder 2"/>
          <p:cNvSpPr>
            <a:spLocks noGrp="1"/>
          </p:cNvSpPr>
          <p:nvPr>
            <p:ph idx="1"/>
          </p:nvPr>
        </p:nvSpPr>
        <p:spPr>
          <a:xfrm>
            <a:off x="914162" y="2204864"/>
            <a:ext cx="10360501" cy="4068936"/>
          </a:xfrm>
        </p:spPr>
        <p:txBody>
          <a:bodyPr>
            <a:normAutofit/>
          </a:bodyPr>
          <a:lstStyle/>
          <a:p>
            <a:r>
              <a:rPr lang="en-AU" sz="3200" dirty="0">
                <a:latin typeface="Gill Sans MT" panose="020B0502020104020203" pitchFamily="34" charset="0"/>
              </a:rPr>
              <a:t>Holistic.</a:t>
            </a:r>
          </a:p>
          <a:p>
            <a:r>
              <a:rPr lang="en-AU" sz="3200" dirty="0">
                <a:latin typeface="Gill Sans MT" panose="020B0502020104020203" pitchFamily="34" charset="0"/>
              </a:rPr>
              <a:t>Games-based.</a:t>
            </a:r>
          </a:p>
          <a:p>
            <a:pPr marL="0" indent="0">
              <a:buNone/>
            </a:pPr>
            <a:r>
              <a:rPr lang="en-AU" sz="3200" dirty="0">
                <a:latin typeface="Gill Sans MT" panose="020B0502020104020203" pitchFamily="34" charset="0"/>
              </a:rPr>
              <a:t>	= More decision-making.</a:t>
            </a:r>
          </a:p>
          <a:p>
            <a:pPr marL="0" indent="0">
              <a:buNone/>
            </a:pPr>
            <a:r>
              <a:rPr lang="en-AU" sz="3200" dirty="0">
                <a:latin typeface="Gill Sans MT" panose="020B0502020104020203" pitchFamily="34" charset="0"/>
              </a:rPr>
              <a:t>	= More problem-solving.</a:t>
            </a:r>
          </a:p>
        </p:txBody>
      </p:sp>
    </p:spTree>
    <p:extLst>
      <p:ext uri="{BB962C8B-B14F-4D97-AF65-F5344CB8AC3E}">
        <p14:creationId xmlns="" xmlns:p14="http://schemas.microsoft.com/office/powerpoint/2010/main" val="1464976595"/>
      </p:ext>
    </p:extLst>
  </p:cSld>
  <p:clrMapOvr>
    <a:masterClrMapping/>
  </p:clrMapOvr>
  <p:transition spd="med" advTm="15000">
    <p:fade thruBlk="1"/>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162" y="1988839"/>
            <a:ext cx="10360501" cy="4284961"/>
          </a:xfrm>
        </p:spPr>
        <p:txBody>
          <a:bodyPr>
            <a:normAutofit/>
          </a:bodyPr>
          <a:lstStyle/>
          <a:p>
            <a:pPr marL="0" indent="0">
              <a:buNone/>
            </a:pPr>
            <a:r>
              <a:rPr lang="en-AU" sz="3200" dirty="0">
                <a:latin typeface="Gill Sans MT" panose="020B0502020104020203" pitchFamily="34" charset="0"/>
              </a:rPr>
              <a:t>Traditionally, technique has been taught before decision-making. In other words, </a:t>
            </a:r>
            <a:r>
              <a:rPr lang="en-AU" sz="3200" i="1" dirty="0">
                <a:latin typeface="Gill Sans MT" panose="020B0502020104020203" pitchFamily="34" charset="0"/>
              </a:rPr>
              <a:t>in isolation</a:t>
            </a:r>
            <a:r>
              <a:rPr lang="en-AU" sz="3200" dirty="0">
                <a:latin typeface="Gill Sans MT" panose="020B0502020104020203" pitchFamily="34" charset="0"/>
              </a:rPr>
              <a:t>.</a:t>
            </a:r>
          </a:p>
          <a:p>
            <a:pPr marL="0" indent="0">
              <a:buNone/>
            </a:pPr>
            <a:endParaRPr lang="en-AU" sz="1000" dirty="0">
              <a:latin typeface="Gill Sans MT" panose="020B0502020104020203" pitchFamily="34" charset="0"/>
            </a:endParaRPr>
          </a:p>
          <a:p>
            <a:pPr marL="0" indent="0">
              <a:buNone/>
            </a:pPr>
            <a:r>
              <a:rPr lang="en-AU" sz="3200" dirty="0">
                <a:latin typeface="Gill Sans MT" panose="020B0502020104020203" pitchFamily="34" charset="0"/>
              </a:rPr>
              <a:t>But why spend so much time on static drills if we only get to train once a week?</a:t>
            </a:r>
          </a:p>
          <a:p>
            <a:pPr marL="0" indent="0">
              <a:buNone/>
            </a:pPr>
            <a:endParaRPr lang="en-AU" sz="3200" dirty="0">
              <a:latin typeface="Gill Sans MT" panose="020B0502020104020203" pitchFamily="34" charset="0"/>
            </a:endParaRPr>
          </a:p>
          <a:p>
            <a:pPr marL="0" indent="0">
              <a:buNone/>
            </a:pPr>
            <a:endParaRPr lang="en-AU" sz="3200" dirty="0">
              <a:latin typeface="Gill Sans MT" panose="020B0502020104020203" pitchFamily="34" charset="0"/>
            </a:endParaRPr>
          </a:p>
          <a:p>
            <a:pPr marL="0" indent="0">
              <a:buNone/>
            </a:pPr>
            <a:endParaRPr lang="en-AU" sz="3200" dirty="0">
              <a:latin typeface="Gill Sans MT" panose="020B0502020104020203" pitchFamily="34" charset="0"/>
            </a:endParaRPr>
          </a:p>
        </p:txBody>
      </p:sp>
    </p:spTree>
    <p:extLst>
      <p:ext uri="{BB962C8B-B14F-4D97-AF65-F5344CB8AC3E}">
        <p14:creationId xmlns="" xmlns:p14="http://schemas.microsoft.com/office/powerpoint/2010/main" val="1890383818"/>
      </p:ext>
    </p:extLst>
  </p:cSld>
  <p:clrMapOvr>
    <a:masterClrMapping/>
  </p:clrMapOvr>
  <p:transition spd="med" advTm="15000">
    <p:fade thruBlk="1"/>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162" y="2276872"/>
            <a:ext cx="10360501" cy="3996928"/>
          </a:xfrm>
        </p:spPr>
        <p:txBody>
          <a:bodyPr/>
          <a:lstStyle/>
          <a:p>
            <a:pPr marL="0" indent="0">
              <a:buNone/>
            </a:pPr>
            <a:r>
              <a:rPr lang="en-AU" sz="3200" dirty="0">
                <a:latin typeface="Gill Sans MT" panose="020B0502020104020203" pitchFamily="34" charset="0"/>
              </a:rPr>
              <a:t>Learning technique in isolation from decision-making is ultimately unrealistic because </a:t>
            </a:r>
            <a:r>
              <a:rPr lang="en-AU" sz="3200" i="1" dirty="0">
                <a:latin typeface="Gill Sans MT" panose="020B0502020104020203" pitchFamily="34" charset="0"/>
              </a:rPr>
              <a:t>every football action is preceded by a decision.</a:t>
            </a:r>
          </a:p>
          <a:p>
            <a:pPr marL="0" indent="0">
              <a:buNone/>
            </a:pPr>
            <a:endParaRPr lang="en-AU" sz="3200" i="1" dirty="0">
              <a:latin typeface="Gill Sans MT" panose="020B0502020104020203" pitchFamily="34" charset="0"/>
            </a:endParaRPr>
          </a:p>
          <a:p>
            <a:pPr marL="0" indent="0">
              <a:buNone/>
            </a:pPr>
            <a:endParaRPr lang="en-AU" dirty="0"/>
          </a:p>
        </p:txBody>
      </p:sp>
    </p:spTree>
    <p:extLst>
      <p:ext uri="{BB962C8B-B14F-4D97-AF65-F5344CB8AC3E}">
        <p14:creationId xmlns="" xmlns:p14="http://schemas.microsoft.com/office/powerpoint/2010/main" val="3840157879"/>
      </p:ext>
    </p:extLst>
  </p:cSld>
  <p:clrMapOvr>
    <a:masterClrMapping/>
  </p:clrMapOvr>
  <p:transition spd="med" advTm="15000">
    <p:fade thruBlk="1"/>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162" y="2132856"/>
            <a:ext cx="10360501" cy="4140944"/>
          </a:xfrm>
        </p:spPr>
        <p:txBody>
          <a:bodyPr>
            <a:normAutofit/>
          </a:bodyPr>
          <a:lstStyle/>
          <a:p>
            <a:pPr marL="0" indent="0">
              <a:buNone/>
            </a:pPr>
            <a:r>
              <a:rPr lang="en-AU" sz="3200" dirty="0">
                <a:latin typeface="Gill Sans MT" panose="020B0502020104020203" pitchFamily="34" charset="0"/>
              </a:rPr>
              <a:t>A holistic approach means improving a player’s level of football skill in game-realistic situations.</a:t>
            </a:r>
          </a:p>
          <a:p>
            <a:pPr marL="0" indent="0">
              <a:buNone/>
            </a:pPr>
            <a:endParaRPr lang="en-AU" sz="1000" dirty="0">
              <a:latin typeface="Gill Sans MT" panose="020B0502020104020203" pitchFamily="34" charset="0"/>
            </a:endParaRPr>
          </a:p>
        </p:txBody>
      </p:sp>
    </p:spTree>
    <p:extLst>
      <p:ext uri="{BB962C8B-B14F-4D97-AF65-F5344CB8AC3E}">
        <p14:creationId xmlns="" xmlns:p14="http://schemas.microsoft.com/office/powerpoint/2010/main" val="1335567769"/>
      </p:ext>
    </p:extLst>
  </p:cSld>
  <p:clrMapOvr>
    <a:masterClrMapping/>
  </p:clrMapOvr>
  <p:transition spd="med" advTm="15000">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50000"/>
              </a:lnSpc>
            </a:pPr>
            <a:r>
              <a:rPr lang="en-AU" dirty="0">
                <a:latin typeface="Gill Sans MT" panose="020B0502020104020203" pitchFamily="34" charset="0"/>
              </a:rPr>
              <a:t>BUT What’s </a:t>
            </a:r>
            <a:r>
              <a:rPr lang="en-AU" i="1" dirty="0">
                <a:latin typeface="Gill Sans MT" panose="020B0502020104020203" pitchFamily="34" charset="0"/>
              </a:rPr>
              <a:t>mosT</a:t>
            </a:r>
            <a:r>
              <a:rPr lang="en-AU" dirty="0">
                <a:latin typeface="Gill Sans MT" panose="020B0502020104020203" pitchFamily="34" charset="0"/>
              </a:rPr>
              <a:t> important to children?</a:t>
            </a:r>
          </a:p>
        </p:txBody>
      </p:sp>
      <p:sp>
        <p:nvSpPr>
          <p:cNvPr id="3" name="Content Placeholder 2"/>
          <p:cNvSpPr>
            <a:spLocks noGrp="1"/>
          </p:cNvSpPr>
          <p:nvPr>
            <p:ph idx="1"/>
          </p:nvPr>
        </p:nvSpPr>
        <p:spPr>
          <a:xfrm>
            <a:off x="914162" y="2060847"/>
            <a:ext cx="10360501" cy="4212953"/>
          </a:xfrm>
        </p:spPr>
        <p:txBody>
          <a:bodyPr>
            <a:normAutofit/>
          </a:bodyPr>
          <a:lstStyle/>
          <a:p>
            <a:pPr marL="0" indent="0">
              <a:buNone/>
            </a:pPr>
            <a:r>
              <a:rPr lang="en-AU" dirty="0">
                <a:latin typeface="Gill Sans MT" panose="020B0502020104020203" pitchFamily="34" charset="0"/>
              </a:rPr>
              <a:t>According to a recent survey, the 3 main reasons children play sport in Australia are:</a:t>
            </a:r>
          </a:p>
          <a:p>
            <a:pPr marL="0" indent="0">
              <a:buNone/>
            </a:pPr>
            <a:endParaRPr lang="en-AU" sz="800" dirty="0">
              <a:latin typeface="Gill Sans MT" panose="020B0502020104020203" pitchFamily="34" charset="0"/>
            </a:endParaRPr>
          </a:p>
          <a:p>
            <a:pPr marL="514350" indent="-514350">
              <a:buAutoNum type="arabicParenR"/>
            </a:pPr>
            <a:r>
              <a:rPr lang="en-AU" dirty="0">
                <a:latin typeface="Gill Sans MT" panose="020B0502020104020203" pitchFamily="34" charset="0"/>
              </a:rPr>
              <a:t>To have fun.</a:t>
            </a:r>
          </a:p>
          <a:p>
            <a:pPr marL="514350" indent="-514350">
              <a:buAutoNum type="arabicParenR"/>
            </a:pPr>
            <a:r>
              <a:rPr lang="en-AU" dirty="0">
                <a:latin typeface="Gill Sans MT" panose="020B0502020104020203" pitchFamily="34" charset="0"/>
              </a:rPr>
              <a:t>To make friends.</a:t>
            </a:r>
          </a:p>
          <a:p>
            <a:pPr marL="514350" indent="-514350">
              <a:buAutoNum type="arabicParenR"/>
            </a:pPr>
            <a:r>
              <a:rPr lang="en-AU" dirty="0">
                <a:latin typeface="Gill Sans MT" panose="020B0502020104020203" pitchFamily="34" charset="0"/>
              </a:rPr>
              <a:t>To play and learn their chosen sport.</a:t>
            </a:r>
          </a:p>
          <a:p>
            <a:endParaRPr lang="en-AU" sz="2000" dirty="0">
              <a:latin typeface="Gill Sans MT" panose="020B0502020104020203" pitchFamily="34" charset="0"/>
            </a:endParaRPr>
          </a:p>
          <a:p>
            <a:pPr marL="0" indent="0">
              <a:buNone/>
            </a:pPr>
            <a:endParaRPr lang="en-AU" sz="3000" i="1" dirty="0">
              <a:latin typeface="Gill Sans MT" panose="020B0502020104020203" pitchFamily="34" charset="0"/>
            </a:endParaRPr>
          </a:p>
          <a:p>
            <a:pPr marL="0" indent="0">
              <a:buNone/>
            </a:pPr>
            <a:endParaRPr lang="en-AU" dirty="0">
              <a:latin typeface="Gill Sans MT" panose="020B0502020104020203" pitchFamily="34" charset="0"/>
            </a:endParaRPr>
          </a:p>
        </p:txBody>
      </p:sp>
    </p:spTree>
    <p:extLst>
      <p:ext uri="{BB962C8B-B14F-4D97-AF65-F5344CB8AC3E}">
        <p14:creationId xmlns="" xmlns:p14="http://schemas.microsoft.com/office/powerpoint/2010/main" val="1293975732"/>
      </p:ext>
    </p:extLst>
  </p:cSld>
  <p:clrMapOvr>
    <a:masterClrMapping/>
  </p:clrMapOvr>
  <p:transition spd="med" advTm="15000">
    <p:fade thruBlk="1"/>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Gill Sans MT" panose="020B0502020104020203" pitchFamily="34" charset="0"/>
              </a:rPr>
              <a:t>WHAT IS FOOTBALL SKILL?</a:t>
            </a:r>
          </a:p>
        </p:txBody>
      </p:sp>
      <p:sp>
        <p:nvSpPr>
          <p:cNvPr id="3" name="Content Placeholder 2"/>
          <p:cNvSpPr>
            <a:spLocks noGrp="1"/>
          </p:cNvSpPr>
          <p:nvPr>
            <p:ph idx="1"/>
          </p:nvPr>
        </p:nvSpPr>
        <p:spPr>
          <a:xfrm>
            <a:off x="914162" y="1916831"/>
            <a:ext cx="10360501" cy="4356969"/>
          </a:xfrm>
        </p:spPr>
        <p:txBody>
          <a:bodyPr/>
          <a:lstStyle/>
          <a:p>
            <a:pPr marL="0" indent="0">
              <a:buNone/>
            </a:pPr>
            <a:r>
              <a:rPr lang="en-AU" sz="3200" u="sng" dirty="0">
                <a:latin typeface="Gill Sans MT" panose="020B0502020104020203" pitchFamily="34" charset="0"/>
              </a:rPr>
              <a:t>FFA definition:</a:t>
            </a:r>
          </a:p>
          <a:p>
            <a:pPr marL="0" indent="0">
              <a:buNone/>
            </a:pPr>
            <a:r>
              <a:rPr lang="en-AU" sz="3200" i="1" dirty="0">
                <a:latin typeface="Gill Sans MT" panose="020B0502020104020203" pitchFamily="34" charset="0"/>
              </a:rPr>
              <a:t>“The consistent ability to quickly select and perfectly execute the correct football action for the situation.”</a:t>
            </a:r>
          </a:p>
          <a:p>
            <a:pPr marL="0" indent="0">
              <a:buNone/>
            </a:pPr>
            <a:endParaRPr lang="en-AU" dirty="0"/>
          </a:p>
          <a:p>
            <a:pPr marL="0" indent="0">
              <a:buNone/>
            </a:pPr>
            <a:r>
              <a:rPr lang="en-AU" dirty="0"/>
              <a:t>Or . . . . . </a:t>
            </a:r>
          </a:p>
          <a:p>
            <a:pPr marL="0" indent="0">
              <a:buNone/>
            </a:pPr>
            <a:r>
              <a:rPr lang="en-AU" sz="3200" i="1" dirty="0">
                <a:solidFill>
                  <a:schemeClr val="tx1">
                    <a:lumMod val="65000"/>
                  </a:schemeClr>
                </a:solidFill>
                <a:latin typeface="Gill Sans MT" panose="020B0502020104020203" pitchFamily="34" charset="0"/>
              </a:rPr>
              <a:t>		‘Skill is where intent equals outcome.’</a:t>
            </a:r>
          </a:p>
        </p:txBody>
      </p:sp>
    </p:spTree>
    <p:extLst>
      <p:ext uri="{BB962C8B-B14F-4D97-AF65-F5344CB8AC3E}">
        <p14:creationId xmlns="" xmlns:p14="http://schemas.microsoft.com/office/powerpoint/2010/main" val="1134025255"/>
      </p:ext>
    </p:extLst>
  </p:cSld>
  <p:clrMapOvr>
    <a:masterClrMapping/>
  </p:clrMapOvr>
  <p:transition spd="med" advTm="15000">
    <p:fade thruBlk="1"/>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Gill Sans MT" panose="020B0502020104020203" pitchFamily="34" charset="0"/>
              </a:rPr>
              <a:t>WHAT IS A FOOTBALL ACTION?</a:t>
            </a:r>
          </a:p>
        </p:txBody>
      </p:sp>
      <p:sp>
        <p:nvSpPr>
          <p:cNvPr id="3" name="Content Placeholder 2"/>
          <p:cNvSpPr>
            <a:spLocks noGrp="1"/>
          </p:cNvSpPr>
          <p:nvPr>
            <p:ph idx="1"/>
          </p:nvPr>
        </p:nvSpPr>
        <p:spPr>
          <a:xfrm>
            <a:off x="914162" y="1988840"/>
            <a:ext cx="10360501" cy="4284960"/>
          </a:xfrm>
        </p:spPr>
        <p:txBody>
          <a:bodyPr>
            <a:normAutofit/>
          </a:bodyPr>
          <a:lstStyle/>
          <a:p>
            <a:pPr marL="0" indent="0">
              <a:buNone/>
            </a:pPr>
            <a:r>
              <a:rPr lang="en-AU" sz="3200" dirty="0">
                <a:latin typeface="Gill Sans MT" panose="020B0502020104020203" pitchFamily="34" charset="0"/>
              </a:rPr>
              <a:t>At its most basic level,  a football action relates to a </a:t>
            </a:r>
            <a:r>
              <a:rPr lang="en-AU" sz="3200" i="1" dirty="0">
                <a:latin typeface="Gill Sans MT" panose="020B0502020104020203" pitchFamily="34" charset="0"/>
              </a:rPr>
              <a:t>specific individual action performed by a player at any one time.</a:t>
            </a:r>
          </a:p>
          <a:p>
            <a:pPr marL="0" indent="0">
              <a:buNone/>
            </a:pPr>
            <a:endParaRPr lang="en-AU" sz="1000" i="1" dirty="0">
              <a:latin typeface="Gill Sans MT" panose="020B0502020104020203" pitchFamily="34" charset="0"/>
            </a:endParaRPr>
          </a:p>
          <a:p>
            <a:pPr marL="0" indent="0">
              <a:buNone/>
            </a:pPr>
            <a:r>
              <a:rPr lang="en-AU" sz="3200" dirty="0">
                <a:latin typeface="Gill Sans MT" panose="020B0502020104020203" pitchFamily="34" charset="0"/>
              </a:rPr>
              <a:t>The current (FFA) National Curriculum has further grouped these actions into four generic core skills that may be applied to teams when in possession of the ball.</a:t>
            </a:r>
            <a:endParaRPr lang="en-AU" dirty="0"/>
          </a:p>
        </p:txBody>
      </p:sp>
    </p:spTree>
    <p:extLst>
      <p:ext uri="{BB962C8B-B14F-4D97-AF65-F5344CB8AC3E}">
        <p14:creationId xmlns="" xmlns:p14="http://schemas.microsoft.com/office/powerpoint/2010/main" val="429713061"/>
      </p:ext>
    </p:extLst>
  </p:cSld>
  <p:clrMapOvr>
    <a:masterClrMapping/>
  </p:clrMapOvr>
  <p:transition spd="med" advTm="15000">
    <p:fade thruBlk="1"/>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162" y="1556793"/>
            <a:ext cx="10360501" cy="4717008"/>
          </a:xfrm>
        </p:spPr>
        <p:txBody>
          <a:bodyPr>
            <a:normAutofit/>
          </a:bodyPr>
          <a:lstStyle/>
          <a:p>
            <a:pPr marL="0" indent="0">
              <a:buNone/>
            </a:pPr>
            <a:r>
              <a:rPr lang="en-AU" sz="3600" dirty="0">
                <a:latin typeface="Gill Sans MT" panose="020B0502020104020203" pitchFamily="34" charset="0"/>
              </a:rPr>
              <a:t>FOOTBALL ACTIONS</a:t>
            </a:r>
          </a:p>
          <a:p>
            <a:pPr marL="0" indent="0">
              <a:buNone/>
            </a:pPr>
            <a:endParaRPr lang="en-AU" sz="1000" dirty="0">
              <a:latin typeface="Gill Sans MT" panose="020B0502020104020203" pitchFamily="34" charset="0"/>
            </a:endParaRPr>
          </a:p>
          <a:p>
            <a:r>
              <a:rPr lang="en-AU" sz="3600" dirty="0">
                <a:solidFill>
                  <a:srgbClr val="FFC000"/>
                </a:solidFill>
                <a:latin typeface="Gill Sans MT" panose="020B0502020104020203" pitchFamily="34" charset="0"/>
              </a:rPr>
              <a:t>First Touch</a:t>
            </a:r>
          </a:p>
          <a:p>
            <a:r>
              <a:rPr lang="en-AU" sz="3600" dirty="0">
                <a:solidFill>
                  <a:srgbClr val="0070C0"/>
                </a:solidFill>
                <a:latin typeface="Gill Sans MT" panose="020B0502020104020203" pitchFamily="34" charset="0"/>
              </a:rPr>
              <a:t>Striking the Ball</a:t>
            </a:r>
          </a:p>
          <a:p>
            <a:r>
              <a:rPr lang="en-AU" sz="3600" dirty="0">
                <a:solidFill>
                  <a:srgbClr val="00B050"/>
                </a:solidFill>
                <a:latin typeface="Gill Sans MT" panose="020B0502020104020203" pitchFamily="34" charset="0"/>
              </a:rPr>
              <a:t>Running with the Ball</a:t>
            </a:r>
          </a:p>
          <a:p>
            <a:r>
              <a:rPr lang="en-AU" sz="3600" dirty="0">
                <a:solidFill>
                  <a:srgbClr val="FF0000"/>
                </a:solidFill>
                <a:latin typeface="Gill Sans MT" panose="020B0502020104020203" pitchFamily="34" charset="0"/>
              </a:rPr>
              <a:t>1v1</a:t>
            </a:r>
          </a:p>
        </p:txBody>
      </p:sp>
    </p:spTree>
    <p:extLst>
      <p:ext uri="{BB962C8B-B14F-4D97-AF65-F5344CB8AC3E}">
        <p14:creationId xmlns="" xmlns:p14="http://schemas.microsoft.com/office/powerpoint/2010/main" val="1943536139"/>
      </p:ext>
    </p:extLst>
  </p:cSld>
  <p:clrMapOvr>
    <a:masterClrMapping/>
  </p:clrMapOvr>
  <p:transition spd="med" advTm="15000">
    <p:fade thruBlk="1"/>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AU" sz="3600" dirty="0">
                <a:latin typeface="Gill Sans MT" panose="020B0502020104020203" pitchFamily="34" charset="0"/>
              </a:rPr>
              <a:t>These four core skills cover 95% of the actions of any outfield player when in possession of the ball during a game of football. </a:t>
            </a:r>
          </a:p>
          <a:p>
            <a:pPr marL="0" indent="0">
              <a:buNone/>
            </a:pPr>
            <a:r>
              <a:rPr lang="en-AU" sz="3600" dirty="0">
                <a:latin typeface="Gill Sans MT" panose="020B0502020104020203" pitchFamily="34" charset="0"/>
              </a:rPr>
              <a:t>The other 5% consists of actions such as heading and throw-ins.</a:t>
            </a:r>
          </a:p>
          <a:p>
            <a:pPr marL="0" indent="0">
              <a:buNone/>
            </a:pPr>
            <a:endParaRPr lang="en-AU" dirty="0"/>
          </a:p>
          <a:p>
            <a:endParaRPr lang="en-AU" dirty="0"/>
          </a:p>
        </p:txBody>
      </p:sp>
    </p:spTree>
    <p:extLst>
      <p:ext uri="{BB962C8B-B14F-4D97-AF65-F5344CB8AC3E}">
        <p14:creationId xmlns="" xmlns:p14="http://schemas.microsoft.com/office/powerpoint/2010/main" val="1950492622"/>
      </p:ext>
    </p:extLst>
  </p:cSld>
  <p:clrMapOvr>
    <a:masterClrMapping/>
  </p:clrMapOvr>
  <p:transition spd="med" advTm="15000">
    <p:fade thruBlk="1"/>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rgbClr val="FFC000"/>
                </a:solidFill>
                <a:latin typeface="Gill Sans MT" panose="020B0502020104020203" pitchFamily="34" charset="0"/>
              </a:rPr>
              <a:t>FIRST TOUCH</a:t>
            </a:r>
          </a:p>
        </p:txBody>
      </p:sp>
      <p:sp>
        <p:nvSpPr>
          <p:cNvPr id="3" name="Content Placeholder 2"/>
          <p:cNvSpPr>
            <a:spLocks noGrp="1"/>
          </p:cNvSpPr>
          <p:nvPr>
            <p:ph idx="1"/>
          </p:nvPr>
        </p:nvSpPr>
        <p:spPr>
          <a:xfrm>
            <a:off x="914162" y="2060848"/>
            <a:ext cx="10360501" cy="4212952"/>
          </a:xfrm>
        </p:spPr>
        <p:txBody>
          <a:bodyPr/>
          <a:lstStyle/>
          <a:p>
            <a:pPr marL="0" indent="0">
              <a:buNone/>
            </a:pPr>
            <a:r>
              <a:rPr lang="en-AU" sz="3200" dirty="0">
                <a:latin typeface="Gill Sans MT" panose="020B0502020104020203" pitchFamily="34" charset="0"/>
              </a:rPr>
              <a:t>Receiving the ball with different parts of the body (ie: feet, chest, thigh, head) </a:t>
            </a:r>
            <a:r>
              <a:rPr lang="en-AU" sz="3200" i="1" dirty="0">
                <a:latin typeface="Gill Sans MT" panose="020B0502020104020203" pitchFamily="34" charset="0"/>
              </a:rPr>
              <a:t>in order to execute what you decided to do prior to the ball arriving.</a:t>
            </a:r>
          </a:p>
          <a:p>
            <a:pPr marL="0" indent="0">
              <a:buNone/>
            </a:pPr>
            <a:endParaRPr lang="en-AU" dirty="0"/>
          </a:p>
        </p:txBody>
      </p:sp>
    </p:spTree>
    <p:extLst>
      <p:ext uri="{BB962C8B-B14F-4D97-AF65-F5344CB8AC3E}">
        <p14:creationId xmlns="" xmlns:p14="http://schemas.microsoft.com/office/powerpoint/2010/main" val="4187739595"/>
      </p:ext>
    </p:extLst>
  </p:cSld>
  <p:clrMapOvr>
    <a:masterClrMapping/>
  </p:clrMapOvr>
  <p:transition spd="med" advTm="15000">
    <p:fade thruBlk="1"/>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rgbClr val="0070C0"/>
                </a:solidFill>
                <a:latin typeface="Gill Sans MT" panose="020B0502020104020203" pitchFamily="34" charset="0"/>
              </a:rPr>
              <a:t>STRIKING THE BALL</a:t>
            </a:r>
          </a:p>
        </p:txBody>
      </p:sp>
      <p:sp>
        <p:nvSpPr>
          <p:cNvPr id="3" name="Content Placeholder 2"/>
          <p:cNvSpPr>
            <a:spLocks noGrp="1"/>
          </p:cNvSpPr>
          <p:nvPr>
            <p:ph idx="1"/>
          </p:nvPr>
        </p:nvSpPr>
        <p:spPr>
          <a:xfrm>
            <a:off x="914162" y="1916831"/>
            <a:ext cx="10360501" cy="4356969"/>
          </a:xfrm>
        </p:spPr>
        <p:txBody>
          <a:bodyPr>
            <a:noAutofit/>
          </a:bodyPr>
          <a:lstStyle/>
          <a:p>
            <a:pPr marL="0" indent="0">
              <a:buNone/>
            </a:pPr>
            <a:r>
              <a:rPr lang="en-AU" sz="3200" i="1" dirty="0">
                <a:latin typeface="Gill Sans MT" panose="020B0502020104020203" pitchFamily="34" charset="0"/>
              </a:rPr>
              <a:t>Passing, shooting, crossing and heading in order to:</a:t>
            </a:r>
          </a:p>
          <a:p>
            <a:pPr marL="0" indent="0">
              <a:buNone/>
            </a:pPr>
            <a:endParaRPr lang="en-AU" sz="1000" i="1" dirty="0">
              <a:latin typeface="Gill Sans MT" panose="020B0502020104020203" pitchFamily="34" charset="0"/>
            </a:endParaRPr>
          </a:p>
          <a:p>
            <a:r>
              <a:rPr lang="en-AU" sz="3200" dirty="0">
                <a:latin typeface="Gill Sans MT" panose="020B0502020104020203" pitchFamily="34" charset="0"/>
              </a:rPr>
              <a:t>Keep possession</a:t>
            </a:r>
          </a:p>
          <a:p>
            <a:r>
              <a:rPr lang="en-AU" sz="3200" dirty="0">
                <a:latin typeface="Gill Sans MT" panose="020B0502020104020203" pitchFamily="34" charset="0"/>
              </a:rPr>
              <a:t>Change the point of the attack (switching play).</a:t>
            </a:r>
          </a:p>
          <a:p>
            <a:r>
              <a:rPr lang="en-AU" sz="3200" dirty="0">
                <a:latin typeface="Gill Sans MT" panose="020B0502020104020203" pitchFamily="34" charset="0"/>
              </a:rPr>
              <a:t>Deliver ‘killer passes’.</a:t>
            </a:r>
          </a:p>
          <a:p>
            <a:r>
              <a:rPr lang="en-AU" sz="3200" dirty="0">
                <a:latin typeface="Gill Sans MT" panose="020B0502020104020203" pitchFamily="34" charset="0"/>
              </a:rPr>
              <a:t>Play ‘wall passes’.</a:t>
            </a:r>
          </a:p>
          <a:p>
            <a:r>
              <a:rPr lang="en-AU" sz="3200" dirty="0">
                <a:latin typeface="Gill Sans MT" panose="020B0502020104020203" pitchFamily="34" charset="0"/>
              </a:rPr>
              <a:t>Score goals!</a:t>
            </a:r>
          </a:p>
        </p:txBody>
      </p:sp>
    </p:spTree>
    <p:extLst>
      <p:ext uri="{BB962C8B-B14F-4D97-AF65-F5344CB8AC3E}">
        <p14:creationId xmlns="" xmlns:p14="http://schemas.microsoft.com/office/powerpoint/2010/main" val="2494809697"/>
      </p:ext>
    </p:extLst>
  </p:cSld>
  <p:clrMapOvr>
    <a:masterClrMapping/>
  </p:clrMapOvr>
  <p:transition spd="med" advTm="15000">
    <p:fade thruBlk="1"/>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rgbClr val="00B050"/>
                </a:solidFill>
                <a:latin typeface="Gill Sans MT" panose="020B0502020104020203" pitchFamily="34" charset="0"/>
              </a:rPr>
              <a:t>RUNNING WITH THE BALL</a:t>
            </a:r>
          </a:p>
        </p:txBody>
      </p:sp>
      <p:sp>
        <p:nvSpPr>
          <p:cNvPr id="3" name="Content Placeholder 2"/>
          <p:cNvSpPr>
            <a:spLocks noGrp="1"/>
          </p:cNvSpPr>
          <p:nvPr>
            <p:ph idx="1"/>
          </p:nvPr>
        </p:nvSpPr>
        <p:spPr>
          <a:xfrm>
            <a:off x="914162" y="2060847"/>
            <a:ext cx="10360501" cy="4212953"/>
          </a:xfrm>
        </p:spPr>
        <p:txBody>
          <a:bodyPr>
            <a:normAutofit/>
          </a:bodyPr>
          <a:lstStyle/>
          <a:p>
            <a:pPr marL="0" indent="0">
              <a:buNone/>
            </a:pPr>
            <a:r>
              <a:rPr lang="en-AU" sz="3200" i="1" dirty="0">
                <a:latin typeface="Gill Sans MT" panose="020B0502020104020203" pitchFamily="34" charset="0"/>
              </a:rPr>
              <a:t>Dribbling or travelling forward with the ball in order to:</a:t>
            </a:r>
          </a:p>
          <a:p>
            <a:pPr marL="0" indent="0">
              <a:buNone/>
            </a:pPr>
            <a:endParaRPr lang="en-AU" sz="1000" i="1" dirty="0">
              <a:latin typeface="Gill Sans MT" panose="020B0502020104020203" pitchFamily="34" charset="0"/>
            </a:endParaRPr>
          </a:p>
          <a:p>
            <a:r>
              <a:rPr lang="en-AU" sz="3200" dirty="0">
                <a:latin typeface="Gill Sans MT" panose="020B0502020104020203" pitchFamily="34" charset="0"/>
              </a:rPr>
              <a:t>Attack free space.</a:t>
            </a:r>
          </a:p>
          <a:p>
            <a:r>
              <a:rPr lang="en-AU" sz="3200" dirty="0">
                <a:latin typeface="Gill Sans MT" panose="020B0502020104020203" pitchFamily="34" charset="0"/>
              </a:rPr>
              <a:t>Commit or lure a defender out of position.</a:t>
            </a:r>
          </a:p>
          <a:p>
            <a:r>
              <a:rPr lang="en-AU" sz="3200" dirty="0">
                <a:latin typeface="Gill Sans MT" panose="020B0502020104020203" pitchFamily="34" charset="0"/>
              </a:rPr>
              <a:t>Allow team-mates to make runs or get into position.</a:t>
            </a:r>
          </a:p>
          <a:p>
            <a:r>
              <a:rPr lang="en-AU" sz="3200" dirty="0">
                <a:latin typeface="Gill Sans MT" panose="020B0502020104020203" pitchFamily="34" charset="0"/>
              </a:rPr>
              <a:t>Create a numerical advantage for the team.</a:t>
            </a:r>
          </a:p>
        </p:txBody>
      </p:sp>
    </p:spTree>
    <p:extLst>
      <p:ext uri="{BB962C8B-B14F-4D97-AF65-F5344CB8AC3E}">
        <p14:creationId xmlns="" xmlns:p14="http://schemas.microsoft.com/office/powerpoint/2010/main" val="2235518164"/>
      </p:ext>
    </p:extLst>
  </p:cSld>
  <p:clrMapOvr>
    <a:masterClrMapping/>
  </p:clrMapOvr>
  <p:transition spd="med" advTm="15000">
    <p:fade thruBlk="1"/>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rgbClr val="FF0000"/>
                </a:solidFill>
                <a:latin typeface="Gill Sans MT" panose="020B0502020104020203" pitchFamily="34" charset="0"/>
              </a:rPr>
              <a:t>1 v 1</a:t>
            </a:r>
          </a:p>
        </p:txBody>
      </p:sp>
      <p:sp>
        <p:nvSpPr>
          <p:cNvPr id="3" name="Content Placeholder 2"/>
          <p:cNvSpPr>
            <a:spLocks noGrp="1"/>
          </p:cNvSpPr>
          <p:nvPr>
            <p:ph idx="1"/>
          </p:nvPr>
        </p:nvSpPr>
        <p:spPr>
          <a:xfrm>
            <a:off x="914162" y="1340767"/>
            <a:ext cx="10360501" cy="4933033"/>
          </a:xfrm>
        </p:spPr>
        <p:txBody>
          <a:bodyPr/>
          <a:lstStyle/>
          <a:p>
            <a:pPr marL="0" indent="0">
              <a:buNone/>
            </a:pPr>
            <a:endParaRPr lang="en-AU" sz="3200" i="1" dirty="0">
              <a:latin typeface="Gill Sans MT" panose="020B0502020104020203" pitchFamily="34" charset="0"/>
            </a:endParaRPr>
          </a:p>
          <a:p>
            <a:pPr marL="0" indent="0">
              <a:buNone/>
            </a:pPr>
            <a:r>
              <a:rPr lang="en-AU" sz="3200" i="1" dirty="0">
                <a:latin typeface="Gill Sans MT" panose="020B0502020104020203" pitchFamily="34" charset="0"/>
              </a:rPr>
              <a:t>Faking or changing direction with the ball in order to lose a defender and create space to:</a:t>
            </a:r>
          </a:p>
          <a:p>
            <a:pPr marL="0" indent="0">
              <a:buNone/>
            </a:pPr>
            <a:endParaRPr lang="en-AU" sz="1000" dirty="0">
              <a:latin typeface="Gill Sans MT" panose="020B0502020104020203" pitchFamily="34" charset="0"/>
            </a:endParaRPr>
          </a:p>
          <a:p>
            <a:r>
              <a:rPr lang="en-AU" sz="3200" dirty="0">
                <a:latin typeface="Gill Sans MT" panose="020B0502020104020203" pitchFamily="34" charset="0"/>
              </a:rPr>
              <a:t>Run with the ball.</a:t>
            </a:r>
          </a:p>
          <a:p>
            <a:r>
              <a:rPr lang="en-AU" sz="3200" dirty="0">
                <a:latin typeface="Gill Sans MT" panose="020B0502020104020203" pitchFamily="34" charset="0"/>
              </a:rPr>
              <a:t>Pass, cross or shoot.</a:t>
            </a:r>
          </a:p>
          <a:p>
            <a:r>
              <a:rPr lang="en-AU" sz="3200" dirty="0">
                <a:latin typeface="Gill Sans MT" panose="020B0502020104020203" pitchFamily="34" charset="0"/>
              </a:rPr>
              <a:t>Create a numerical advantage for the team.</a:t>
            </a:r>
          </a:p>
          <a:p>
            <a:endParaRPr lang="en-AU" dirty="0"/>
          </a:p>
        </p:txBody>
      </p:sp>
    </p:spTree>
    <p:extLst>
      <p:ext uri="{BB962C8B-B14F-4D97-AF65-F5344CB8AC3E}">
        <p14:creationId xmlns="" xmlns:p14="http://schemas.microsoft.com/office/powerpoint/2010/main" val="2596792308"/>
      </p:ext>
    </p:extLst>
  </p:cSld>
  <p:clrMapOvr>
    <a:masterClrMapping/>
  </p:clrMapOvr>
  <p:transition spd="med" advTm="15000">
    <p:fade thruBlk="1"/>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162" y="1803401"/>
            <a:ext cx="10360501" cy="4470400"/>
          </a:xfrm>
        </p:spPr>
        <p:txBody>
          <a:bodyPr/>
          <a:lstStyle/>
          <a:p>
            <a:pPr marL="0" indent="0">
              <a:buNone/>
            </a:pPr>
            <a:r>
              <a:rPr lang="en-AU" sz="3200" i="1" dirty="0">
                <a:latin typeface="Gill Sans MT" panose="020B0502020104020203" pitchFamily="34" charset="0"/>
              </a:rPr>
              <a:t>“In the Discovery &amp; Skill Acquisition Phases, we are developing skills in individuals, not fixing team problems (if we are successful in this phase, however, we will prevent future problems).”</a:t>
            </a:r>
          </a:p>
          <a:p>
            <a:pPr marL="0" indent="0">
              <a:buNone/>
            </a:pPr>
            <a:endParaRPr lang="en-AU" dirty="0"/>
          </a:p>
          <a:p>
            <a:pPr marL="0" indent="0">
              <a:buNone/>
            </a:pPr>
            <a:r>
              <a:rPr lang="en-AU" sz="3000" i="1" dirty="0">
                <a:solidFill>
                  <a:schemeClr val="tx1">
                    <a:lumMod val="65000"/>
                  </a:schemeClr>
                </a:solidFill>
                <a:latin typeface="Gill Sans MT" panose="020B0502020104020203" pitchFamily="34" charset="0"/>
              </a:rPr>
              <a:t>~ ‘The Football Coaching Process: An Official FFA Publication’, 2013, Kelly Cross, p. 193.</a:t>
            </a:r>
          </a:p>
        </p:txBody>
      </p:sp>
    </p:spTree>
    <p:extLst>
      <p:ext uri="{BB962C8B-B14F-4D97-AF65-F5344CB8AC3E}">
        <p14:creationId xmlns="" xmlns:p14="http://schemas.microsoft.com/office/powerpoint/2010/main" val="2216166661"/>
      </p:ext>
    </p:extLst>
  </p:cSld>
  <p:clrMapOvr>
    <a:masterClrMapping/>
  </p:clrMapOvr>
  <p:transition spd="med" advTm="15000">
    <p:fade thruBlk="1"/>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Gill Sans MT" panose="020B0502020104020203" pitchFamily="34" charset="0"/>
              </a:rPr>
              <a:t>CONDUCTING A TRAINING SESSION</a:t>
            </a:r>
          </a:p>
        </p:txBody>
      </p:sp>
      <p:sp>
        <p:nvSpPr>
          <p:cNvPr id="3" name="Content Placeholder 2"/>
          <p:cNvSpPr>
            <a:spLocks noGrp="1"/>
          </p:cNvSpPr>
          <p:nvPr>
            <p:ph idx="1"/>
          </p:nvPr>
        </p:nvSpPr>
        <p:spPr>
          <a:xfrm>
            <a:off x="914162" y="2060847"/>
            <a:ext cx="10360501" cy="4212953"/>
          </a:xfrm>
        </p:spPr>
        <p:txBody>
          <a:bodyPr/>
          <a:lstStyle/>
          <a:p>
            <a:pPr marL="0" indent="0">
              <a:buNone/>
            </a:pPr>
            <a:r>
              <a:rPr lang="en-AU" sz="3600" i="1" dirty="0">
                <a:solidFill>
                  <a:srgbClr val="FFC000"/>
                </a:solidFill>
                <a:latin typeface="Gill Sans MT" panose="020B0502020104020203" pitchFamily="34" charset="0"/>
              </a:rPr>
              <a:t>The Discovery Phase (U6-U8):</a:t>
            </a:r>
          </a:p>
          <a:p>
            <a:r>
              <a:rPr lang="en-AU" sz="3200" dirty="0">
                <a:latin typeface="Gill Sans MT" panose="020B0502020104020203" pitchFamily="34" charset="0"/>
              </a:rPr>
              <a:t>Session Objective.</a:t>
            </a:r>
          </a:p>
          <a:p>
            <a:r>
              <a:rPr lang="en-AU" sz="3200" dirty="0">
                <a:latin typeface="Gill Sans MT" panose="020B0502020104020203" pitchFamily="34" charset="0"/>
              </a:rPr>
              <a:t>Core Skill focused.</a:t>
            </a:r>
          </a:p>
          <a:p>
            <a:r>
              <a:rPr lang="en-AU" sz="3200" dirty="0">
                <a:latin typeface="Gill Sans MT" panose="020B0502020104020203" pitchFamily="34" charset="0"/>
              </a:rPr>
              <a:t>3-part format: </a:t>
            </a:r>
            <a:r>
              <a:rPr lang="en-AU" sz="3200" i="1" dirty="0">
                <a:latin typeface="Gill Sans MT" panose="020B0502020104020203" pitchFamily="34" charset="0"/>
              </a:rPr>
              <a:t>Beginning, Middle &amp; End.</a:t>
            </a:r>
          </a:p>
          <a:p>
            <a:r>
              <a:rPr lang="en-AU" sz="3200" dirty="0">
                <a:latin typeface="Gill Sans MT" panose="020B0502020104020203" pitchFamily="34" charset="0"/>
              </a:rPr>
              <a:t>Duration: 45-50 minutes.</a:t>
            </a:r>
          </a:p>
        </p:txBody>
      </p:sp>
    </p:spTree>
    <p:extLst>
      <p:ext uri="{BB962C8B-B14F-4D97-AF65-F5344CB8AC3E}">
        <p14:creationId xmlns="" xmlns:p14="http://schemas.microsoft.com/office/powerpoint/2010/main" val="3097454499"/>
      </p:ext>
    </p:extLst>
  </p:cSld>
  <p:clrMapOvr>
    <a:masterClrMapping/>
  </p:clrMapOvr>
  <p:transition spd="med" advTm="15000">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14162" y="1484784"/>
            <a:ext cx="10360501" cy="4789017"/>
          </a:xfrm>
        </p:spPr>
        <p:txBody>
          <a:bodyPr>
            <a:normAutofit fontScale="92500" lnSpcReduction="20000"/>
          </a:bodyPr>
          <a:lstStyle/>
          <a:p>
            <a:pPr marL="0" indent="0">
              <a:buNone/>
            </a:pPr>
            <a:r>
              <a:rPr lang="en-AU" sz="3500" i="1" dirty="0">
                <a:latin typeface="Gill Sans MT" panose="020B0502020104020203" pitchFamily="34" charset="0"/>
              </a:rPr>
              <a:t>Did you notice that ‘winning’ was not in the top 3?</a:t>
            </a:r>
          </a:p>
          <a:p>
            <a:pPr marL="0" indent="0">
              <a:buNone/>
            </a:pPr>
            <a:endParaRPr lang="en-AU" sz="1200" dirty="0"/>
          </a:p>
          <a:p>
            <a:pPr marL="0" indent="0">
              <a:lnSpc>
                <a:spcPct val="120000"/>
              </a:lnSpc>
              <a:buNone/>
            </a:pPr>
            <a:r>
              <a:rPr lang="en-AU" sz="3200" dirty="0">
                <a:latin typeface="Gill Sans MT" panose="020B0502020104020203" pitchFamily="34" charset="0"/>
              </a:rPr>
              <a:t>According to the same survey, children felt that ‘winning’ was most important to:</a:t>
            </a:r>
          </a:p>
          <a:p>
            <a:pPr marL="0" indent="0">
              <a:lnSpc>
                <a:spcPct val="100000"/>
              </a:lnSpc>
              <a:buNone/>
            </a:pPr>
            <a:endParaRPr lang="en-AU" sz="900" dirty="0">
              <a:latin typeface="Gill Sans MT" panose="020B0502020104020203" pitchFamily="34" charset="0"/>
            </a:endParaRPr>
          </a:p>
          <a:p>
            <a:pPr marL="514350" indent="-514350">
              <a:lnSpc>
                <a:spcPct val="100000"/>
              </a:lnSpc>
              <a:buAutoNum type="alphaLcParenR"/>
            </a:pPr>
            <a:r>
              <a:rPr lang="en-AU" sz="3000" dirty="0">
                <a:latin typeface="Gill Sans MT" panose="020B0502020104020203" pitchFamily="34" charset="0"/>
              </a:rPr>
              <a:t>Their Coach</a:t>
            </a:r>
          </a:p>
          <a:p>
            <a:pPr marL="514350" indent="-514350">
              <a:lnSpc>
                <a:spcPct val="100000"/>
              </a:lnSpc>
              <a:buAutoNum type="alphaLcParenR"/>
            </a:pPr>
            <a:r>
              <a:rPr lang="en-AU" sz="3000" dirty="0">
                <a:latin typeface="Gill Sans MT" panose="020B0502020104020203" pitchFamily="34" charset="0"/>
              </a:rPr>
              <a:t>Their Parents</a:t>
            </a:r>
          </a:p>
          <a:p>
            <a:pPr marL="0" indent="0">
              <a:lnSpc>
                <a:spcPct val="100000"/>
              </a:lnSpc>
              <a:buNone/>
            </a:pPr>
            <a:endParaRPr lang="en-AU" dirty="0">
              <a:latin typeface="Gill Sans MT" panose="020B0502020104020203" pitchFamily="34" charset="0"/>
            </a:endParaRPr>
          </a:p>
          <a:p>
            <a:pPr marL="0" indent="0">
              <a:lnSpc>
                <a:spcPct val="100000"/>
              </a:lnSpc>
              <a:buNone/>
            </a:pPr>
            <a:r>
              <a:rPr lang="en-AU" sz="2600" i="1" dirty="0">
                <a:solidFill>
                  <a:schemeClr val="tx1">
                    <a:lumMod val="75000"/>
                  </a:schemeClr>
                </a:solidFill>
                <a:latin typeface="Gill Sans MT" panose="020B0502020104020203" pitchFamily="34" charset="0"/>
              </a:rPr>
              <a:t>~ ‘Working With Kids Handbook 2015: Information for Coaches, Managers &amp; Officials’, A Football NSW Publication, p. 14.</a:t>
            </a:r>
          </a:p>
        </p:txBody>
      </p:sp>
    </p:spTree>
    <p:extLst>
      <p:ext uri="{BB962C8B-B14F-4D97-AF65-F5344CB8AC3E}">
        <p14:creationId xmlns="" xmlns:p14="http://schemas.microsoft.com/office/powerpoint/2010/main" val="800158051"/>
      </p:ext>
    </p:extLst>
  </p:cSld>
  <p:clrMapOvr>
    <a:masterClrMapping/>
  </p:clrMapOvr>
  <p:transition spd="med" advTm="15000">
    <p:fade thruBlk="1"/>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Gill Sans MT" panose="020B0502020104020203" pitchFamily="34" charset="0"/>
              </a:rPr>
              <a:t>CONDUCTING A TRAINING SESSION CONT’D)</a:t>
            </a:r>
            <a:endParaRPr lang="en-AU" dirty="0"/>
          </a:p>
        </p:txBody>
      </p:sp>
      <p:sp>
        <p:nvSpPr>
          <p:cNvPr id="3" name="Content Placeholder 2"/>
          <p:cNvSpPr>
            <a:spLocks noGrp="1"/>
          </p:cNvSpPr>
          <p:nvPr>
            <p:ph idx="1"/>
          </p:nvPr>
        </p:nvSpPr>
        <p:spPr>
          <a:xfrm>
            <a:off x="914162" y="1988839"/>
            <a:ext cx="10360501" cy="4284961"/>
          </a:xfrm>
        </p:spPr>
        <p:txBody>
          <a:bodyPr/>
          <a:lstStyle/>
          <a:p>
            <a:pPr marL="0" indent="0">
              <a:buNone/>
            </a:pPr>
            <a:r>
              <a:rPr lang="en-AU" sz="3600" i="1" dirty="0">
                <a:solidFill>
                  <a:srgbClr val="0070C0"/>
                </a:solidFill>
                <a:latin typeface="Gill Sans MT" panose="020B0502020104020203" pitchFamily="34" charset="0"/>
              </a:rPr>
              <a:t>The Skill Acquisition Phase (U9-U12):</a:t>
            </a:r>
          </a:p>
          <a:p>
            <a:r>
              <a:rPr lang="en-AU" dirty="0">
                <a:latin typeface="Gill Sans MT" panose="020B0502020104020203" pitchFamily="34" charset="0"/>
              </a:rPr>
              <a:t>One session devoted to each one of the core skills.</a:t>
            </a:r>
          </a:p>
          <a:p>
            <a:r>
              <a:rPr lang="en-AU" dirty="0">
                <a:latin typeface="Gill Sans MT" panose="020B0502020104020203" pitchFamily="34" charset="0"/>
              </a:rPr>
              <a:t>3 x Sessions designed per core skill.</a:t>
            </a:r>
          </a:p>
          <a:p>
            <a:r>
              <a:rPr lang="en-AU" dirty="0">
                <a:latin typeface="Gill Sans MT" panose="020B0502020104020203" pitchFamily="34" charset="0"/>
              </a:rPr>
              <a:t>12 session cycle.</a:t>
            </a:r>
          </a:p>
          <a:p>
            <a:r>
              <a:rPr lang="en-AU" dirty="0">
                <a:latin typeface="Gill Sans MT" panose="020B0502020104020203" pitchFamily="34" charset="0"/>
              </a:rPr>
              <a:t>3-part format: </a:t>
            </a:r>
            <a:r>
              <a:rPr lang="en-AU" i="1" dirty="0">
                <a:latin typeface="Gill Sans MT" panose="020B0502020104020203" pitchFamily="34" charset="0"/>
              </a:rPr>
              <a:t>Skill Intro, Skill Training, Skill Game.</a:t>
            </a:r>
          </a:p>
          <a:p>
            <a:r>
              <a:rPr lang="en-AU" dirty="0">
                <a:latin typeface="Gill Sans MT" panose="020B0502020104020203" pitchFamily="34" charset="0"/>
              </a:rPr>
              <a:t>Promote a ‘theme of learning.’</a:t>
            </a:r>
          </a:p>
          <a:p>
            <a:r>
              <a:rPr lang="en-AU" dirty="0">
                <a:latin typeface="Gill Sans MT" panose="020B0502020104020203" pitchFamily="34" charset="0"/>
              </a:rPr>
              <a:t>Duration: 60-75 minutes.</a:t>
            </a:r>
          </a:p>
        </p:txBody>
      </p:sp>
    </p:spTree>
    <p:extLst>
      <p:ext uri="{BB962C8B-B14F-4D97-AF65-F5344CB8AC3E}">
        <p14:creationId xmlns="" xmlns:p14="http://schemas.microsoft.com/office/powerpoint/2010/main" val="679645840"/>
      </p:ext>
    </p:extLst>
  </p:cSld>
  <p:clrMapOvr>
    <a:masterClrMapping/>
  </p:clrMapOvr>
  <p:transition spd="med" advTm="15000">
    <p:fade thruBlk="1"/>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Gill Sans MT" panose="020B0502020104020203" pitchFamily="34" charset="0"/>
              </a:rPr>
              <a:t>OUR CORE VALUES</a:t>
            </a:r>
          </a:p>
        </p:txBody>
      </p:sp>
      <p:sp>
        <p:nvSpPr>
          <p:cNvPr id="3" name="Content Placeholder 2"/>
          <p:cNvSpPr>
            <a:spLocks noGrp="1"/>
          </p:cNvSpPr>
          <p:nvPr>
            <p:ph idx="1"/>
          </p:nvPr>
        </p:nvSpPr>
        <p:spPr>
          <a:xfrm>
            <a:off x="914162" y="2132856"/>
            <a:ext cx="10360501" cy="4140944"/>
          </a:xfrm>
        </p:spPr>
        <p:txBody>
          <a:bodyPr>
            <a:normAutofit/>
          </a:bodyPr>
          <a:lstStyle/>
          <a:p>
            <a:pPr marL="0" indent="0">
              <a:buNone/>
            </a:pPr>
            <a:r>
              <a:rPr lang="en-AU" sz="3200" i="1" dirty="0">
                <a:latin typeface="Gill Sans MT" panose="020B0502020104020203" pitchFamily="34" charset="0"/>
              </a:rPr>
              <a:t>‘At Manly Vale, who you are as person will always be more important to us than how good you are as a footballer.’</a:t>
            </a:r>
          </a:p>
        </p:txBody>
      </p:sp>
    </p:spTree>
    <p:extLst>
      <p:ext uri="{BB962C8B-B14F-4D97-AF65-F5344CB8AC3E}">
        <p14:creationId xmlns="" xmlns:p14="http://schemas.microsoft.com/office/powerpoint/2010/main" val="2416185130"/>
      </p:ext>
    </p:extLst>
  </p:cSld>
  <p:clrMapOvr>
    <a:masterClrMapping/>
  </p:clrMapOvr>
  <p:transition spd="med" advTm="15000">
    <p:fade thruBlk="1"/>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Gill Sans MT" panose="020B0502020104020203" pitchFamily="34" charset="0"/>
              </a:rPr>
              <a:t>OUR CORE VALUES (CONT’D)</a:t>
            </a:r>
          </a:p>
        </p:txBody>
      </p:sp>
      <p:sp>
        <p:nvSpPr>
          <p:cNvPr id="3" name="Content Placeholder 2"/>
          <p:cNvSpPr>
            <a:spLocks noGrp="1"/>
          </p:cNvSpPr>
          <p:nvPr>
            <p:ph idx="1"/>
          </p:nvPr>
        </p:nvSpPr>
        <p:spPr>
          <a:xfrm>
            <a:off x="1020029" y="1988840"/>
            <a:ext cx="10360501" cy="4261490"/>
          </a:xfrm>
        </p:spPr>
        <p:txBody>
          <a:bodyPr>
            <a:normAutofit fontScale="25000" lnSpcReduction="20000"/>
          </a:bodyPr>
          <a:lstStyle/>
          <a:p>
            <a:pPr marL="0" indent="0">
              <a:lnSpc>
                <a:spcPct val="120000"/>
              </a:lnSpc>
              <a:buNone/>
            </a:pPr>
            <a:r>
              <a:rPr lang="en-AU" sz="12800" dirty="0">
                <a:latin typeface="Gill Sans MT" panose="020B0502020104020203" pitchFamily="34" charset="0"/>
              </a:rPr>
              <a:t>At Manly Vale, we see the game of football as a medium through which all our aspiring young players are able to learn a number of important human values, something that can only make them better people in the years to come. </a:t>
            </a:r>
          </a:p>
          <a:p>
            <a:pPr marL="0" indent="0">
              <a:lnSpc>
                <a:spcPct val="120000"/>
              </a:lnSpc>
              <a:buNone/>
            </a:pPr>
            <a:endParaRPr lang="en-AU" sz="4000" dirty="0">
              <a:latin typeface="Gill Sans MT" panose="020B0502020104020203" pitchFamily="34" charset="0"/>
            </a:endParaRPr>
          </a:p>
          <a:p>
            <a:pPr marL="0" indent="0">
              <a:lnSpc>
                <a:spcPct val="120000"/>
              </a:lnSpc>
              <a:buNone/>
            </a:pPr>
            <a:r>
              <a:rPr lang="en-AU" sz="12800" dirty="0">
                <a:latin typeface="Gill Sans MT" panose="020B0502020104020203" pitchFamily="34" charset="0"/>
              </a:rPr>
              <a:t>Through football, all our juniors shall be taught the value of:</a:t>
            </a:r>
          </a:p>
          <a:p>
            <a:pPr marL="0" indent="0">
              <a:lnSpc>
                <a:spcPct val="120000"/>
              </a:lnSpc>
              <a:buNone/>
            </a:pPr>
            <a:r>
              <a:rPr lang="en-AU" sz="12800" dirty="0">
                <a:latin typeface="Gill Sans MT" panose="020B0502020104020203" pitchFamily="34" charset="0"/>
              </a:rPr>
              <a:t> </a:t>
            </a:r>
            <a:endParaRPr lang="en-AU" dirty="0"/>
          </a:p>
        </p:txBody>
      </p:sp>
    </p:spTree>
    <p:extLst>
      <p:ext uri="{BB962C8B-B14F-4D97-AF65-F5344CB8AC3E}">
        <p14:creationId xmlns="" xmlns:p14="http://schemas.microsoft.com/office/powerpoint/2010/main" val="639086898"/>
      </p:ext>
    </p:extLst>
  </p:cSld>
  <p:clrMapOvr>
    <a:masterClrMapping/>
  </p:clrMapOvr>
  <p:transition spd="med" advTm="15000">
    <p:fade thruBlk="1"/>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a:latin typeface="Gill Sans MT" panose="020B0502020104020203" pitchFamily="34" charset="0"/>
              </a:rPr>
              <a:t>OUR CORE VALUES (CONT’D)</a:t>
            </a:r>
          </a:p>
        </p:txBody>
      </p:sp>
      <p:sp>
        <p:nvSpPr>
          <p:cNvPr id="3" name="Content Placeholder 2"/>
          <p:cNvSpPr>
            <a:spLocks noGrp="1"/>
          </p:cNvSpPr>
          <p:nvPr>
            <p:ph idx="1"/>
          </p:nvPr>
        </p:nvSpPr>
        <p:spPr>
          <a:xfrm>
            <a:off x="914162" y="2132855"/>
            <a:ext cx="10360501" cy="4140945"/>
          </a:xfrm>
        </p:spPr>
        <p:txBody>
          <a:bodyPr>
            <a:normAutofit/>
          </a:bodyPr>
          <a:lstStyle/>
          <a:p>
            <a:r>
              <a:rPr lang="en-AU" sz="3200" dirty="0">
                <a:latin typeface="Gill Sans MT" panose="020B0502020104020203" pitchFamily="34" charset="0"/>
              </a:rPr>
              <a:t>Effort</a:t>
            </a:r>
          </a:p>
          <a:p>
            <a:r>
              <a:rPr lang="en-AU" sz="3200" dirty="0">
                <a:latin typeface="Gill Sans MT" panose="020B0502020104020203" pitchFamily="34" charset="0"/>
              </a:rPr>
              <a:t>Fairness</a:t>
            </a:r>
          </a:p>
          <a:p>
            <a:r>
              <a:rPr lang="en-AU" sz="3200" dirty="0">
                <a:latin typeface="Gill Sans MT" panose="020B0502020104020203" pitchFamily="34" charset="0"/>
              </a:rPr>
              <a:t>Respect</a:t>
            </a:r>
          </a:p>
          <a:p>
            <a:r>
              <a:rPr lang="en-AU" sz="3200" dirty="0">
                <a:latin typeface="Gill Sans MT" panose="020B0502020104020203" pitchFamily="34" charset="0"/>
              </a:rPr>
              <a:t>Humility</a:t>
            </a:r>
          </a:p>
          <a:p>
            <a:endParaRPr lang="en-AU" sz="3200" dirty="0">
              <a:latin typeface="Gill Sans MT" panose="020B0502020104020203" pitchFamily="34" charset="0"/>
            </a:endParaRPr>
          </a:p>
          <a:p>
            <a:pPr marL="0" indent="0" algn="ctr">
              <a:buNone/>
            </a:pPr>
            <a:r>
              <a:rPr lang="en-AU" sz="3200" i="1" dirty="0">
                <a:latin typeface="Gill Sans MT" panose="020B0502020104020203" pitchFamily="34" charset="0"/>
              </a:rPr>
              <a:t>‘Personal Growth through a love of football.’</a:t>
            </a:r>
          </a:p>
        </p:txBody>
      </p:sp>
    </p:spTree>
    <p:extLst>
      <p:ext uri="{BB962C8B-B14F-4D97-AF65-F5344CB8AC3E}">
        <p14:creationId xmlns="" xmlns:p14="http://schemas.microsoft.com/office/powerpoint/2010/main" val="125947077"/>
      </p:ext>
    </p:extLst>
  </p:cSld>
  <p:clrMapOvr>
    <a:masterClrMapping/>
  </p:clrMapOvr>
  <p:transition spd="med" advTm="15000">
    <p:fade thruBlk="1"/>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162" y="1916831"/>
            <a:ext cx="10360501" cy="4356969"/>
          </a:xfrm>
        </p:spPr>
        <p:txBody>
          <a:bodyPr>
            <a:normAutofit/>
          </a:bodyPr>
          <a:lstStyle/>
          <a:p>
            <a:pPr marL="0" indent="0">
              <a:buNone/>
            </a:pPr>
            <a:r>
              <a:rPr lang="en-AU" sz="3200" i="1" dirty="0">
                <a:latin typeface="Gill Sans MT" panose="020B0502020104020203" pitchFamily="34" charset="0"/>
              </a:rPr>
              <a:t>“I’m more worried about being a good person than being the best football player in the world. When this is all over, what are you left with? When I retire, I hope I am remembered for being a decent guy.”</a:t>
            </a:r>
          </a:p>
          <a:p>
            <a:pPr marL="0" indent="0">
              <a:buNone/>
            </a:pPr>
            <a:r>
              <a:rPr lang="en-AU" sz="3200" i="1" dirty="0">
                <a:solidFill>
                  <a:schemeClr val="tx1">
                    <a:lumMod val="65000"/>
                  </a:schemeClr>
                </a:solidFill>
                <a:latin typeface="Gill Sans MT" panose="020B0502020104020203" pitchFamily="34" charset="0"/>
              </a:rPr>
              <a:t>	~ Lionel Messi, 2015</a:t>
            </a:r>
          </a:p>
        </p:txBody>
      </p:sp>
    </p:spTree>
    <p:extLst>
      <p:ext uri="{BB962C8B-B14F-4D97-AF65-F5344CB8AC3E}">
        <p14:creationId xmlns="" xmlns:p14="http://schemas.microsoft.com/office/powerpoint/2010/main" val="1939731563"/>
      </p:ext>
    </p:extLst>
  </p:cSld>
  <p:clrMapOvr>
    <a:masterClrMapping/>
  </p:clrMapOvr>
  <p:transition spd="med" advTm="15000">
    <p:fade thruBlk="1"/>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03520" y="0"/>
            <a:ext cx="9181785" cy="6858000"/>
          </a:xfrm>
          <a:prstGeom prst="rect">
            <a:avLst/>
          </a:prstGeom>
        </p:spPr>
      </p:pic>
      <p:sp>
        <p:nvSpPr>
          <p:cNvPr id="3" name="Content Placeholder 2"/>
          <p:cNvSpPr>
            <a:spLocks noGrp="1"/>
          </p:cNvSpPr>
          <p:nvPr>
            <p:ph idx="1"/>
          </p:nvPr>
        </p:nvSpPr>
        <p:spPr>
          <a:xfrm>
            <a:off x="914162" y="2060847"/>
            <a:ext cx="10360501" cy="4212953"/>
          </a:xfrm>
        </p:spPr>
        <p:txBody>
          <a:bodyPr/>
          <a:lstStyle/>
          <a:p>
            <a:pPr marL="0" indent="0" algn="ctr">
              <a:buNone/>
            </a:pPr>
            <a:endParaRPr lang="en-AU" sz="4000" dirty="0">
              <a:latin typeface="Gill Sans MT" panose="020B0502020104020203" pitchFamily="34" charset="0"/>
            </a:endParaRPr>
          </a:p>
          <a:p>
            <a:pPr marL="0" indent="0" algn="ctr">
              <a:buNone/>
            </a:pPr>
            <a:endParaRPr lang="en-AU" sz="4000" dirty="0">
              <a:latin typeface="Gill Sans MT" panose="020B0502020104020203" pitchFamily="34" charset="0"/>
            </a:endParaRPr>
          </a:p>
          <a:p>
            <a:pPr marL="0" indent="0" algn="ctr">
              <a:buNone/>
            </a:pPr>
            <a:endParaRPr lang="en-AU" sz="4000" dirty="0">
              <a:latin typeface="Gill Sans MT" panose="020B0502020104020203" pitchFamily="34" charset="0"/>
            </a:endParaRPr>
          </a:p>
          <a:p>
            <a:pPr marL="0" indent="0" algn="ctr">
              <a:buNone/>
            </a:pPr>
            <a:r>
              <a:rPr lang="en-AU" sz="4000" dirty="0">
                <a:latin typeface="Gill Sans MT" panose="020B0502020104020203" pitchFamily="34" charset="0"/>
              </a:rPr>
              <a:t>Questions???</a:t>
            </a:r>
          </a:p>
          <a:p>
            <a:pPr marL="0" indent="0">
              <a:buNone/>
            </a:pPr>
            <a:endParaRPr lang="en-AU" dirty="0"/>
          </a:p>
        </p:txBody>
      </p:sp>
    </p:spTree>
    <p:extLst>
      <p:ext uri="{BB962C8B-B14F-4D97-AF65-F5344CB8AC3E}">
        <p14:creationId xmlns="" xmlns:p14="http://schemas.microsoft.com/office/powerpoint/2010/main" val="2365710668"/>
      </p:ext>
    </p:extLst>
  </p:cSld>
  <p:clrMapOvr>
    <a:masterClrMapping/>
  </p:clrMapOvr>
  <p:transition spd="med" advTm="15000">
    <p:fade thruBlk="1"/>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162" y="2204864"/>
            <a:ext cx="10360501" cy="4068936"/>
          </a:xfrm>
        </p:spPr>
        <p:txBody>
          <a:bodyPr/>
          <a:lstStyle/>
          <a:p>
            <a:pPr marL="0" indent="0" algn="ctr">
              <a:buNone/>
            </a:pPr>
            <a:r>
              <a:rPr lang="en-AU" sz="3600" dirty="0">
                <a:latin typeface="Gill Sans MT" panose="020B0502020104020203" pitchFamily="34" charset="0"/>
              </a:rPr>
              <a:t>THANK YOU AND GOOD LUCK!</a:t>
            </a:r>
          </a:p>
          <a:p>
            <a:pPr marL="0" indent="0" algn="ctr">
              <a:buNone/>
            </a:pPr>
            <a:endParaRPr lang="en-AU" sz="3600" dirty="0">
              <a:latin typeface="Gill Sans MT" panose="020B0502020104020203" pitchFamily="34" charset="0"/>
            </a:endParaRPr>
          </a:p>
          <a:p>
            <a:pPr marL="0" indent="0" algn="ctr">
              <a:buNone/>
            </a:pPr>
            <a:r>
              <a:rPr lang="en-AU" sz="3600" dirty="0">
                <a:latin typeface="Gill Sans MT" panose="020B0502020104020203" pitchFamily="34" charset="0"/>
              </a:rPr>
              <a:t>WE ARE FOOTBALL, WE ARE MANLY VALE.</a:t>
            </a:r>
          </a:p>
        </p:txBody>
      </p:sp>
    </p:spTree>
    <p:extLst>
      <p:ext uri="{BB962C8B-B14F-4D97-AF65-F5344CB8AC3E}">
        <p14:creationId xmlns="" xmlns:p14="http://schemas.microsoft.com/office/powerpoint/2010/main" val="3718164383"/>
      </p:ext>
    </p:extLst>
  </p:cSld>
  <p:clrMapOvr>
    <a:masterClrMapping/>
  </p:clrMapOvr>
  <p:transition spd="med" advTm="15000">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lnSpc>
                <a:spcPct val="100000"/>
              </a:lnSpc>
              <a:buNone/>
            </a:pPr>
            <a:r>
              <a:rPr lang="en-AU" sz="3200" i="1" dirty="0">
                <a:latin typeface="Gill Sans MT" panose="020B0502020104020203" pitchFamily="34" charset="0"/>
              </a:rPr>
              <a:t>“Research has shown that intrinsic rewards, such as merely being involved in sport with their friends, mean more to children than the extrinsic rewards of receiving trophies or prizes.”</a:t>
            </a:r>
          </a:p>
          <a:p>
            <a:pPr marL="0" indent="0">
              <a:buNone/>
            </a:pPr>
            <a:endParaRPr lang="en-AU" dirty="0"/>
          </a:p>
          <a:p>
            <a:endParaRPr lang="en-AU" sz="1600" dirty="0"/>
          </a:p>
          <a:p>
            <a:pPr marL="0" indent="0">
              <a:buNone/>
            </a:pPr>
            <a:r>
              <a:rPr lang="en-AU" sz="2400" i="1" dirty="0">
                <a:solidFill>
                  <a:schemeClr val="tx1">
                    <a:lumMod val="75000"/>
                  </a:schemeClr>
                </a:solidFill>
                <a:latin typeface="Gill Sans MT" panose="020B0502020104020203" pitchFamily="34" charset="0"/>
              </a:rPr>
              <a:t>~ Murray Halls, ‘The Challenge of Engaging Young Children in Sport’, Australian Sports Commission, Active After School Communities Program, Volume 28, No. 4. http://www.ausport.gov.au/sportscoachmag/coaching_processes/the_challenge_of_engaging_young_children_in_sport</a:t>
            </a:r>
          </a:p>
        </p:txBody>
      </p:sp>
    </p:spTree>
    <p:extLst>
      <p:ext uri="{BB962C8B-B14F-4D97-AF65-F5344CB8AC3E}">
        <p14:creationId xmlns="" xmlns:p14="http://schemas.microsoft.com/office/powerpoint/2010/main" val="2679282254"/>
      </p:ext>
    </p:extLst>
  </p:cSld>
  <p:clrMapOvr>
    <a:masterClrMapping/>
  </p:clrMapOvr>
  <p:transition spd="med" advTm="15000">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162" y="2852936"/>
            <a:ext cx="10360501" cy="2448272"/>
          </a:xfrm>
        </p:spPr>
        <p:txBody>
          <a:bodyPr>
            <a:normAutofit fontScale="92500" lnSpcReduction="10000"/>
          </a:bodyPr>
          <a:lstStyle/>
          <a:p>
            <a:pPr marL="0" indent="0" algn="ctr">
              <a:buNone/>
            </a:pPr>
            <a:endParaRPr lang="en-AU" sz="3600" i="1" dirty="0">
              <a:latin typeface="Gill Sans MT" panose="020B0502020104020203" pitchFamily="34" charset="0"/>
            </a:endParaRPr>
          </a:p>
          <a:p>
            <a:pPr marL="0" indent="0" algn="ctr">
              <a:buNone/>
            </a:pPr>
            <a:endParaRPr lang="en-AU" sz="3600" i="1" dirty="0">
              <a:latin typeface="Gill Sans MT" panose="020B0502020104020203" pitchFamily="34" charset="0"/>
            </a:endParaRPr>
          </a:p>
          <a:p>
            <a:pPr marL="0" indent="0" algn="ctr">
              <a:buNone/>
            </a:pPr>
            <a:endParaRPr lang="en-AU" sz="3600" i="1" dirty="0">
              <a:latin typeface="Gill Sans MT" panose="020B0502020104020203" pitchFamily="34" charset="0"/>
            </a:endParaRPr>
          </a:p>
          <a:p>
            <a:pPr marL="0" indent="0" algn="ctr">
              <a:buNone/>
            </a:pPr>
            <a:r>
              <a:rPr lang="en-AU" sz="3600" i="1" dirty="0">
                <a:latin typeface="Gill Sans MT" panose="020B0502020104020203" pitchFamily="34" charset="0"/>
              </a:rPr>
              <a:t>‘Trophies turn to rust; friendships gather no dust.’</a:t>
            </a:r>
          </a:p>
        </p:txBody>
      </p:sp>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006180" y="764704"/>
            <a:ext cx="3600000" cy="3600000"/>
          </a:xfrm>
          <a:prstGeom prst="rect">
            <a:avLst/>
          </a:prstGeom>
          <a:ln w="38100">
            <a:solidFill>
              <a:schemeClr val="tx1"/>
            </a:solidFill>
          </a:ln>
        </p:spPr>
      </p:pic>
    </p:spTree>
    <p:extLst>
      <p:ext uri="{BB962C8B-B14F-4D97-AF65-F5344CB8AC3E}">
        <p14:creationId xmlns="" xmlns:p14="http://schemas.microsoft.com/office/powerpoint/2010/main" val="679602694"/>
      </p:ext>
    </p:extLst>
  </p:cSld>
  <p:clrMapOvr>
    <a:masterClrMapping/>
  </p:clrMapOvr>
  <p:transition spd="med" advTm="15000">
    <p:fade thruBlk="1"/>
  </p:transition>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A765CE0-A8A0-42E0-82D2-3F870DB4D5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2690</Words>
  <Application>Microsoft Office PowerPoint</Application>
  <PresentationFormat>Custom</PresentationFormat>
  <Paragraphs>327</Paragraphs>
  <Slides>76</Slides>
  <Notes>0</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Red Radial 16x9</vt:lpstr>
      <vt:lpstr>MANLY VALE FC </vt:lpstr>
      <vt:lpstr>Slide 2</vt:lpstr>
      <vt:lpstr>Our Junior Development PROGRAMME</vt:lpstr>
      <vt:lpstr>Our mission</vt:lpstr>
      <vt:lpstr>Why do children play football?</vt:lpstr>
      <vt:lpstr>BUT What’s mosT important to children?</vt:lpstr>
      <vt:lpstr>Slide 7</vt:lpstr>
      <vt:lpstr>Slide 8</vt:lpstr>
      <vt:lpstr>Slide 9</vt:lpstr>
      <vt:lpstr>Slide 10</vt:lpstr>
      <vt:lpstr>Our Football philosophy</vt:lpstr>
      <vt:lpstr>Slide 12</vt:lpstr>
      <vt:lpstr>Slide 13</vt:lpstr>
      <vt:lpstr>Slide 14</vt:lpstr>
      <vt:lpstr>  But WHAT DOES THIS MEAN?</vt:lpstr>
      <vt:lpstr>Slide 16</vt:lpstr>
      <vt:lpstr> MVFC junior playing style statement</vt:lpstr>
      <vt:lpstr>OUR COACHING ETHOS</vt:lpstr>
      <vt:lpstr>Seeing THE BIG PICTURE</vt:lpstr>
      <vt:lpstr>  Individual Player Development before  Team Results</vt:lpstr>
      <vt:lpstr>Slide 21</vt:lpstr>
      <vt:lpstr>Slide 22</vt:lpstr>
      <vt:lpstr>Slide 23</vt:lpstr>
      <vt:lpstr>Slide 24</vt:lpstr>
      <vt:lpstr>Slide 25</vt:lpstr>
      <vt:lpstr>Slide 26</vt:lpstr>
      <vt:lpstr>Slide 27</vt:lpstr>
      <vt:lpstr>MV CLUB DIRECTIVE: NO SIDELINE COACHING FROM PARENTS</vt:lpstr>
      <vt:lpstr>Learning HOW TO PLAY the game is more important than winning a game</vt:lpstr>
      <vt:lpstr>MV CLUB DIRECTIVE: MANDATORY ROTATION OF ALL PLAYERS In ALL POSITIONS (UNTIL U13)</vt:lpstr>
      <vt:lpstr>Slide 31</vt:lpstr>
      <vt:lpstr>Slide 32</vt:lpstr>
      <vt:lpstr>Slide 33</vt:lpstr>
      <vt:lpstr>WHAT IS TALENT?</vt:lpstr>
      <vt:lpstr>Slide 35</vt:lpstr>
      <vt:lpstr>Slide 36</vt:lpstr>
      <vt:lpstr>Slide 37</vt:lpstr>
      <vt:lpstr>Slide 38</vt:lpstr>
      <vt:lpstr>Slide 39</vt:lpstr>
      <vt:lpstr>Slide 40</vt:lpstr>
      <vt:lpstr>Slide 41</vt:lpstr>
      <vt:lpstr>DON’T FORGET The rule of 10,000 hrs!</vt:lpstr>
      <vt:lpstr>Slide 43</vt:lpstr>
      <vt:lpstr> PROMOTING A ‘GROWTH MINDSET’</vt:lpstr>
      <vt:lpstr>Slide 45</vt:lpstr>
      <vt:lpstr>Slide 46</vt:lpstr>
      <vt:lpstr>HOW A GROWTH MINDSET WORKS</vt:lpstr>
      <vt:lpstr>WHAT COACHES AND SUPPORTERS CAN DO TO INSTIL A GROWTH MINDSET</vt:lpstr>
      <vt:lpstr>Slide 49</vt:lpstr>
      <vt:lpstr>Slide 50</vt:lpstr>
      <vt:lpstr>Slide 51</vt:lpstr>
      <vt:lpstr>THE DISCOVERY PHASE (5-8yrs)</vt:lpstr>
      <vt:lpstr>  FORWARD Solutions?</vt:lpstr>
      <vt:lpstr>THE SKILL ACQUISITION PHASE (9-12YRS)</vt:lpstr>
      <vt:lpstr>THIS is the GOLDEN AGE OF MOTOR LEARNING</vt:lpstr>
      <vt:lpstr>OUR COACHING Method</vt:lpstr>
      <vt:lpstr>Slide 57</vt:lpstr>
      <vt:lpstr>Slide 58</vt:lpstr>
      <vt:lpstr>Slide 59</vt:lpstr>
      <vt:lpstr>WHAT IS FOOTBALL SKILL?</vt:lpstr>
      <vt:lpstr>WHAT IS A FOOTBALL ACTION?</vt:lpstr>
      <vt:lpstr>Slide 62</vt:lpstr>
      <vt:lpstr>Slide 63</vt:lpstr>
      <vt:lpstr>FIRST TOUCH</vt:lpstr>
      <vt:lpstr>STRIKING THE BALL</vt:lpstr>
      <vt:lpstr>RUNNING WITH THE BALL</vt:lpstr>
      <vt:lpstr>1 v 1</vt:lpstr>
      <vt:lpstr>Slide 68</vt:lpstr>
      <vt:lpstr>CONDUCTING A TRAINING SESSION</vt:lpstr>
      <vt:lpstr>CONDUCTING A TRAINING SESSION CONT’D)</vt:lpstr>
      <vt:lpstr>OUR CORE VALUES</vt:lpstr>
      <vt:lpstr>OUR CORE VALUES (CONT’D)</vt:lpstr>
      <vt:lpstr>OUR CORE VALUES (CONT’D)</vt:lpstr>
      <vt:lpstr>Slide 74</vt:lpstr>
      <vt:lpstr>Slide 75</vt:lpstr>
      <vt:lpstr>Slide 76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2016-03-05T03:22:40Z</dcterms:created>
  <dcterms:modified xsi:type="dcterms:W3CDTF">2016-04-19T13:29:26Z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TC028048959991</vt:lpwstr>
  </property>
</Properties>
</file>